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9"/>
  </p:notesMasterIdLst>
  <p:sldIdLst>
    <p:sldId id="257" r:id="rId5"/>
    <p:sldId id="265" r:id="rId6"/>
    <p:sldId id="266" r:id="rId7"/>
    <p:sldId id="267" r:id="rId8"/>
    <p:sldId id="268" r:id="rId9"/>
    <p:sldId id="269" r:id="rId10"/>
    <p:sldId id="270" r:id="rId11"/>
    <p:sldId id="271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  <p:sldId id="292" r:id="rId33"/>
    <p:sldId id="293" r:id="rId34"/>
    <p:sldId id="294" r:id="rId35"/>
    <p:sldId id="295" r:id="rId36"/>
    <p:sldId id="296" r:id="rId37"/>
    <p:sldId id="297" r:id="rId38"/>
    <p:sldId id="298" r:id="rId39"/>
    <p:sldId id="299" r:id="rId40"/>
    <p:sldId id="300" r:id="rId41"/>
    <p:sldId id="301" r:id="rId42"/>
    <p:sldId id="302" r:id="rId43"/>
    <p:sldId id="303" r:id="rId44"/>
    <p:sldId id="304" r:id="rId45"/>
    <p:sldId id="305" r:id="rId46"/>
    <p:sldId id="2733" r:id="rId47"/>
    <p:sldId id="483" r:id="rId48"/>
    <p:sldId id="2741" r:id="rId49"/>
    <p:sldId id="2747" r:id="rId50"/>
    <p:sldId id="493" r:id="rId51"/>
    <p:sldId id="491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  <p:sldId id="318" r:id="rId65"/>
    <p:sldId id="319" r:id="rId66"/>
    <p:sldId id="320" r:id="rId67"/>
    <p:sldId id="327" r:id="rId68"/>
    <p:sldId id="321" r:id="rId69"/>
    <p:sldId id="826" r:id="rId70"/>
    <p:sldId id="827" r:id="rId71"/>
    <p:sldId id="828" r:id="rId72"/>
    <p:sldId id="322" r:id="rId73"/>
    <p:sldId id="323" r:id="rId74"/>
    <p:sldId id="328" r:id="rId75"/>
    <p:sldId id="324" r:id="rId76"/>
    <p:sldId id="325" r:id="rId77"/>
    <p:sldId id="330" r:id="rId7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orient="horz" pos="121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CFFFF"/>
    <a:srgbClr val="005FAB"/>
    <a:srgbClr val="003197"/>
    <a:srgbClr val="C3C3C7"/>
    <a:srgbClr val="E5CFBF"/>
    <a:srgbClr val="00A0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8203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224" y="96"/>
      </p:cViewPr>
      <p:guideLst>
        <p:guide orient="horz" pos="2160"/>
        <p:guide pos="3840"/>
        <p:guide orient="horz" pos="121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706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76" Type="http://schemas.openxmlformats.org/officeDocument/2006/relationships/slide" Target="slides/slide72.xml"/><Relationship Id="rId84" Type="http://schemas.microsoft.com/office/2016/11/relationships/changesInfo" Target="changesInfos/changesInfo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slide" Target="slides/slide70.xml"/><Relationship Id="rId79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82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slide" Target="slides/slide7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0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83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aron, Pierre Nicolas" userId="67919323-2a9e-407a-ba8f-538e7cd8aff0" providerId="ADAL" clId="{8E6BD500-B6E2-4E24-8D06-54976ACF038B}"/>
    <pc:docChg chg="custSel modSld">
      <pc:chgData name="Caron, Pierre Nicolas" userId="67919323-2a9e-407a-ba8f-538e7cd8aff0" providerId="ADAL" clId="{8E6BD500-B6E2-4E24-8D06-54976ACF038B}" dt="2023-06-22T19:52:52.697" v="195" actId="1076"/>
      <pc:docMkLst>
        <pc:docMk/>
      </pc:docMkLst>
      <pc:sldChg chg="mod modShow">
        <pc:chgData name="Caron, Pierre Nicolas" userId="67919323-2a9e-407a-ba8f-538e7cd8aff0" providerId="ADAL" clId="{8E6BD500-B6E2-4E24-8D06-54976ACF038B}" dt="2023-06-22T19:45:44.875" v="0" actId="729"/>
        <pc:sldMkLst>
          <pc:docMk/>
          <pc:sldMk cId="2823412770" sldId="273"/>
        </pc:sldMkLst>
      </pc:sldChg>
      <pc:sldChg chg="addSp delSp modSp mod">
        <pc:chgData name="Caron, Pierre Nicolas" userId="67919323-2a9e-407a-ba8f-538e7cd8aff0" providerId="ADAL" clId="{8E6BD500-B6E2-4E24-8D06-54976ACF038B}" dt="2023-06-22T19:52:52.697" v="195" actId="1076"/>
        <pc:sldMkLst>
          <pc:docMk/>
          <pc:sldMk cId="1235914352" sldId="275"/>
        </pc:sldMkLst>
        <pc:grpChg chg="mod">
          <ac:chgData name="Caron, Pierre Nicolas" userId="67919323-2a9e-407a-ba8f-538e7cd8aff0" providerId="ADAL" clId="{8E6BD500-B6E2-4E24-8D06-54976ACF038B}" dt="2023-06-22T19:52:52.697" v="195" actId="1076"/>
          <ac:grpSpMkLst>
            <pc:docMk/>
            <pc:sldMk cId="1235914352" sldId="275"/>
            <ac:grpSpMk id="13" creationId="{93418AB3-53FC-4BA2-8FF9-7D9A021E5CCB}"/>
          </ac:grpSpMkLst>
        </pc:grpChg>
        <pc:picChg chg="add del mod">
          <ac:chgData name="Caron, Pierre Nicolas" userId="67919323-2a9e-407a-ba8f-538e7cd8aff0" providerId="ADAL" clId="{8E6BD500-B6E2-4E24-8D06-54976ACF038B}" dt="2023-06-22T19:51:34.363" v="38" actId="478"/>
          <ac:picMkLst>
            <pc:docMk/>
            <pc:sldMk cId="1235914352" sldId="275"/>
            <ac:picMk id="24" creationId="{AF87795A-82C6-F7FE-DFA1-F2625C7051B0}"/>
          </ac:picMkLst>
        </pc:picChg>
        <pc:picChg chg="add mod">
          <ac:chgData name="Caron, Pierre Nicolas" userId="67919323-2a9e-407a-ba8f-538e7cd8aff0" providerId="ADAL" clId="{8E6BD500-B6E2-4E24-8D06-54976ACF038B}" dt="2023-06-22T19:52:34.433" v="194"/>
          <ac:picMkLst>
            <pc:docMk/>
            <pc:sldMk cId="1235914352" sldId="275"/>
            <ac:picMk id="26" creationId="{1B93713B-1A6F-F460-FEDC-A1914EEB7790}"/>
          </ac:picMkLst>
        </pc:picChg>
        <pc:picChg chg="add mod">
          <ac:chgData name="Caron, Pierre Nicolas" userId="67919323-2a9e-407a-ba8f-538e7cd8aff0" providerId="ADAL" clId="{8E6BD500-B6E2-4E24-8D06-54976ACF038B}" dt="2023-06-22T19:51:15.385" v="33" actId="1076"/>
          <ac:picMkLst>
            <pc:docMk/>
            <pc:sldMk cId="1235914352" sldId="275"/>
            <ac:picMk id="27" creationId="{B43A6CBF-67CD-3D36-0E8B-EE8F1245633D}"/>
          </ac:picMkLst>
        </pc:picChg>
        <pc:picChg chg="add mod">
          <ac:chgData name="Caron, Pierre Nicolas" userId="67919323-2a9e-407a-ba8f-538e7cd8aff0" providerId="ADAL" clId="{8E6BD500-B6E2-4E24-8D06-54976ACF038B}" dt="2023-06-22T19:51:58.943" v="182" actId="1036"/>
          <ac:picMkLst>
            <pc:docMk/>
            <pc:sldMk cId="1235914352" sldId="275"/>
            <ac:picMk id="28" creationId="{D46B6F1F-E5FD-85D8-0952-A64B4CDD5A13}"/>
          </ac:picMkLst>
        </pc:picChg>
        <pc:picChg chg="add mod">
          <ac:chgData name="Caron, Pierre Nicolas" userId="67919323-2a9e-407a-ba8f-538e7cd8aff0" providerId="ADAL" clId="{8E6BD500-B6E2-4E24-8D06-54976ACF038B}" dt="2023-06-22T19:51:46.151" v="130" actId="1035"/>
          <ac:picMkLst>
            <pc:docMk/>
            <pc:sldMk cId="1235914352" sldId="275"/>
            <ac:picMk id="29" creationId="{2DA331C9-F264-8BFD-7F8F-3D6908F47E99}"/>
          </ac:picMkLst>
        </pc:picChg>
      </pc:sldChg>
      <pc:sldChg chg="mod modShow">
        <pc:chgData name="Caron, Pierre Nicolas" userId="67919323-2a9e-407a-ba8f-538e7cd8aff0" providerId="ADAL" clId="{8E6BD500-B6E2-4E24-8D06-54976ACF038B}" dt="2023-06-22T19:46:21.393" v="1" actId="729"/>
        <pc:sldMkLst>
          <pc:docMk/>
          <pc:sldMk cId="614276392" sldId="276"/>
        </pc:sldMkLst>
      </pc:sldChg>
      <pc:sldChg chg="modSp mod">
        <pc:chgData name="Caron, Pierre Nicolas" userId="67919323-2a9e-407a-ba8f-538e7cd8aff0" providerId="ADAL" clId="{8E6BD500-B6E2-4E24-8D06-54976ACF038B}" dt="2023-06-22T19:47:48.749" v="8" actId="1076"/>
        <pc:sldMkLst>
          <pc:docMk/>
          <pc:sldMk cId="4095861811" sldId="287"/>
        </pc:sldMkLst>
        <pc:picChg chg="mod">
          <ac:chgData name="Caron, Pierre Nicolas" userId="67919323-2a9e-407a-ba8f-538e7cd8aff0" providerId="ADAL" clId="{8E6BD500-B6E2-4E24-8D06-54976ACF038B}" dt="2023-06-22T19:47:31.541" v="6" actId="1076"/>
          <ac:picMkLst>
            <pc:docMk/>
            <pc:sldMk cId="4095861811" sldId="287"/>
            <ac:picMk id="12" creationId="{CC4A2871-BC2F-AF68-FAB0-4E4DD50DDD58}"/>
          </ac:picMkLst>
        </pc:picChg>
        <pc:picChg chg="mod">
          <ac:chgData name="Caron, Pierre Nicolas" userId="67919323-2a9e-407a-ba8f-538e7cd8aff0" providerId="ADAL" clId="{8E6BD500-B6E2-4E24-8D06-54976ACF038B}" dt="2023-06-22T19:47:22.089" v="4" actId="1076"/>
          <ac:picMkLst>
            <pc:docMk/>
            <pc:sldMk cId="4095861811" sldId="287"/>
            <ac:picMk id="13" creationId="{D36C1A89-D327-26B9-A87D-8DE0E5240F16}"/>
          </ac:picMkLst>
        </pc:picChg>
        <pc:picChg chg="mod">
          <ac:chgData name="Caron, Pierre Nicolas" userId="67919323-2a9e-407a-ba8f-538e7cd8aff0" providerId="ADAL" clId="{8E6BD500-B6E2-4E24-8D06-54976ACF038B}" dt="2023-06-22T19:47:48.749" v="8" actId="1076"/>
          <ac:picMkLst>
            <pc:docMk/>
            <pc:sldMk cId="4095861811" sldId="287"/>
            <ac:picMk id="16" creationId="{1B948E83-F754-E4D8-A9C3-7A6C80DCB183}"/>
          </ac:picMkLst>
        </pc:picChg>
        <pc:picChg chg="mod">
          <ac:chgData name="Caron, Pierre Nicolas" userId="67919323-2a9e-407a-ba8f-538e7cd8aff0" providerId="ADAL" clId="{8E6BD500-B6E2-4E24-8D06-54976ACF038B}" dt="2023-06-22T19:47:40.445" v="7" actId="1076"/>
          <ac:picMkLst>
            <pc:docMk/>
            <pc:sldMk cId="4095861811" sldId="287"/>
            <ac:picMk id="17" creationId="{E4092414-C7D2-C38D-3C40-B4FD6C3247A3}"/>
          </ac:picMkLst>
        </pc:picChg>
      </pc:sldChg>
    </pc:docChg>
  </pc:docChgLst>
  <pc:docChgLst>
    <pc:chgData name="Caron, Pierre Nicolas" userId="67919323-2a9e-407a-ba8f-538e7cd8aff0" providerId="ADAL" clId="{F924102E-ADC1-45C2-8DD9-49AEC691B9C1}"/>
    <pc:docChg chg="modSld">
      <pc:chgData name="Caron, Pierre Nicolas" userId="67919323-2a9e-407a-ba8f-538e7cd8aff0" providerId="ADAL" clId="{F924102E-ADC1-45C2-8DD9-49AEC691B9C1}" dt="2023-06-22T19:41:50.259" v="0" actId="729"/>
      <pc:docMkLst>
        <pc:docMk/>
      </pc:docMkLst>
      <pc:sldChg chg="mod modShow">
        <pc:chgData name="Caron, Pierre Nicolas" userId="67919323-2a9e-407a-ba8f-538e7cd8aff0" providerId="ADAL" clId="{F924102E-ADC1-45C2-8DD9-49AEC691B9C1}" dt="2023-06-22T19:41:50.259" v="0" actId="729"/>
        <pc:sldMkLst>
          <pc:docMk/>
          <pc:sldMk cId="1411207609" sldId="269"/>
        </pc:sldMkLst>
      </pc:sldChg>
    </pc:docChg>
  </pc:docChgLst>
  <pc:docChgLst>
    <pc:chgData name="Caron, Pierre Nicolas" userId="67919323-2a9e-407a-ba8f-538e7cd8aff0" providerId="ADAL" clId="{95842021-1EC7-42F0-AD5D-D135CD2E886F}"/>
    <pc:docChg chg="modSld">
      <pc:chgData name="Caron, Pierre Nicolas" userId="67919323-2a9e-407a-ba8f-538e7cd8aff0" providerId="ADAL" clId="{95842021-1EC7-42F0-AD5D-D135CD2E886F}" dt="2023-10-10T13:32:42.984" v="0" actId="20577"/>
      <pc:docMkLst>
        <pc:docMk/>
      </pc:docMkLst>
      <pc:sldChg chg="modSp mod">
        <pc:chgData name="Caron, Pierre Nicolas" userId="67919323-2a9e-407a-ba8f-538e7cd8aff0" providerId="ADAL" clId="{95842021-1EC7-42F0-AD5D-D135CD2E886F}" dt="2023-10-10T13:32:42.984" v="0" actId="20577"/>
        <pc:sldMkLst>
          <pc:docMk/>
          <pc:sldMk cId="2865877091" sldId="320"/>
        </pc:sldMkLst>
        <pc:spChg chg="mod">
          <ac:chgData name="Caron, Pierre Nicolas" userId="67919323-2a9e-407a-ba8f-538e7cd8aff0" providerId="ADAL" clId="{95842021-1EC7-42F0-AD5D-D135CD2E886F}" dt="2023-10-10T13:32:42.984" v="0" actId="20577"/>
          <ac:spMkLst>
            <pc:docMk/>
            <pc:sldMk cId="2865877091" sldId="320"/>
            <ac:spMk id="27" creationId="{FC9EC788-645E-513E-625E-2B6A3B30CD2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0D3385-B850-43AD-BE63-0E47533B1783}" type="datetimeFigureOut">
              <a:rPr lang="en-US" smtClean="0"/>
              <a:t>10/10/2023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ABD4D40-A45D-43EA-B4F6-03840C338589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1927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ABD4D40-A45D-43EA-B4F6-03840C33858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87704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737F486-80D2-4AA6-B466-E7A544642511}" type="slidenum">
              <a:rPr lang="en-US" smtClean="0">
                <a:solidFill>
                  <a:prstClr val="black"/>
                </a:solidFill>
              </a:rPr>
              <a:pPr/>
              <a:t>44</a:t>
            </a:fld>
            <a:endParaRPr lang="en-US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0528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7F486-80D2-4AA6-B466-E7A544642511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58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737F486-80D2-4AA6-B466-E7A544642511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639081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90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7C9823-F9B2-4C3A-98C7-0B62F7E63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90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2967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90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7C9823-F9B2-4C3A-98C7-0B62F7E63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90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2967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commentair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9026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5B7C9823-F9B2-4C3A-98C7-0B62F7E6360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+mn-ea"/>
                <a:cs typeface="Arial" pitchFamily="34" charset="0"/>
              </a:rPr>
              <a:pPr marL="0" marR="0" lvl="0" indent="0" algn="r" defTabSz="919026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68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+mn-ea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82967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svg"/><Relationship Id="rId2" Type="http://schemas.openxmlformats.org/officeDocument/2006/relationships/image" Target="../media/image1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svg"/><Relationship Id="rId4" Type="http://schemas.openxmlformats.org/officeDocument/2006/relationships/image" Target="../media/image5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_titre_Génér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0" y="0"/>
            <a:ext cx="950772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18301" y="2450753"/>
            <a:ext cx="8277225" cy="191804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6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302" y="4605071"/>
            <a:ext cx="3762375" cy="705909"/>
          </a:xfrm>
        </p:spPr>
        <p:txBody>
          <a:bodyPr/>
          <a:lstStyle>
            <a:lvl1pPr marL="0" indent="0" algn="l">
              <a:buNone/>
              <a:defRPr sz="1100" cap="all" spc="7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329406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06168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8638" y="0"/>
            <a:ext cx="7853362" cy="68580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2693162"/>
            <a:ext cx="5545138" cy="1037590"/>
          </a:xfrm>
        </p:spPr>
        <p:txBody>
          <a:bodyPr anchor="b" anchorCtr="0"/>
          <a:lstStyle>
            <a:lvl1pPr>
              <a:defRPr sz="38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620094" y="3895563"/>
            <a:ext cx="345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3535981" cy="1500187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6224920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 couvertu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Freeform 33">
            <a:extLst>
              <a:ext uri="{FF2B5EF4-FFF2-40B4-BE49-F238E27FC236}">
                <a16:creationId xmlns:a16="http://schemas.microsoft.com/office/drawing/2014/main" id="{9A2CD842-1B05-DF49-A598-6DB66484B67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338638" y="0"/>
            <a:ext cx="7853362" cy="6858000"/>
          </a:xfrm>
          <a:custGeom>
            <a:avLst/>
            <a:gdLst>
              <a:gd name="connsiteX0" fmla="*/ 2851427 w 7853362"/>
              <a:gd name="connsiteY0" fmla="*/ 0 h 6858000"/>
              <a:gd name="connsiteX1" fmla="*/ 7853362 w 7853362"/>
              <a:gd name="connsiteY1" fmla="*/ 0 h 6858000"/>
              <a:gd name="connsiteX2" fmla="*/ 7853362 w 7853362"/>
              <a:gd name="connsiteY2" fmla="*/ 6858000 h 6858000"/>
              <a:gd name="connsiteX3" fmla="*/ 0 w 7853362"/>
              <a:gd name="connsiteY3" fmla="*/ 6858000 h 6858000"/>
              <a:gd name="connsiteX4" fmla="*/ 0 w 7853362"/>
              <a:gd name="connsiteY4" fmla="*/ 6855387 h 6858000"/>
              <a:gd name="connsiteX5" fmla="*/ 79164 w 7853362"/>
              <a:gd name="connsiteY5" fmla="*/ 6855387 h 6858000"/>
              <a:gd name="connsiteX6" fmla="*/ 2851427 w 7853362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3362" h="6858000">
                <a:moveTo>
                  <a:pt x="2851427" y="0"/>
                </a:moveTo>
                <a:lnTo>
                  <a:pt x="7853362" y="0"/>
                </a:lnTo>
                <a:lnTo>
                  <a:pt x="7853362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79164" y="6855387"/>
                </a:lnTo>
                <a:cubicBezTo>
                  <a:pt x="1621068" y="5126865"/>
                  <a:pt x="2570543" y="2813629"/>
                  <a:pt x="2851427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ct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2693162"/>
            <a:ext cx="5545138" cy="1037590"/>
          </a:xfrm>
        </p:spPr>
        <p:txBody>
          <a:bodyPr anchor="b" anchorCtr="0"/>
          <a:lstStyle>
            <a:lvl1pPr>
              <a:defRPr sz="38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8CD26FD7-ABF3-1A4C-8EE5-459FCA3F3B4C}"/>
              </a:ext>
            </a:extLst>
          </p:cNvPr>
          <p:cNvCxnSpPr/>
          <p:nvPr userDrawn="1"/>
        </p:nvCxnSpPr>
        <p:spPr>
          <a:xfrm>
            <a:off x="620094" y="3895563"/>
            <a:ext cx="345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307EC88B-10BB-9278-02A0-7D95E939B06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3535981" cy="1500187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F5D23C6-7993-9048-204C-AC379932F652}"/>
              </a:ext>
            </a:extLst>
          </p:cNvPr>
          <p:cNvSpPr>
            <a:spLocks noGrp="1" noChangeAspect="1"/>
          </p:cNvSpPr>
          <p:nvPr>
            <p:ph type="body" sz="quarter" idx="14" hasCustomPrompt="1"/>
          </p:nvPr>
        </p:nvSpPr>
        <p:spPr>
          <a:xfrm>
            <a:off x="10291351" y="329406"/>
            <a:ext cx="1576800" cy="619200"/>
          </a:xfrm>
          <a:blipFill>
            <a:blip r:embed="rId2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  <p:sp>
        <p:nvSpPr>
          <p:cNvPr id="12" name="Text Placeholder 7">
            <a:extLst>
              <a:ext uri="{FF2B5EF4-FFF2-40B4-BE49-F238E27FC236}">
                <a16:creationId xmlns:a16="http://schemas.microsoft.com/office/drawing/2014/main" id="{D0D4EB98-4D21-04A6-3E82-81F85342C53E}"/>
              </a:ext>
            </a:extLst>
          </p:cNvPr>
          <p:cNvSpPr>
            <a:spLocks noGrp="1" noChangeAspect="1"/>
          </p:cNvSpPr>
          <p:nvPr>
            <p:ph type="body" sz="quarter" idx="15" hasCustomPrompt="1"/>
          </p:nvPr>
        </p:nvSpPr>
        <p:spPr>
          <a:xfrm>
            <a:off x="8280399" y="4179600"/>
            <a:ext cx="2761200" cy="2678400"/>
          </a:xfrm>
          <a:blipFill>
            <a:blip r:embed="rId3"/>
            <a:stretch>
              <a:fillRect/>
            </a:stretch>
          </a:blipFill>
        </p:spPr>
        <p:txBody>
          <a:bodyPr/>
          <a:lstStyle>
            <a:lvl1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1pPr>
            <a:lvl2pPr marL="0" indent="0">
              <a:spcBef>
                <a:spcPts val="0"/>
              </a:spcBef>
              <a:buFont typeface="Arial" panose="020B0604020202020204" pitchFamily="34" charset="0"/>
              <a:buNone/>
              <a:defRPr sz="100"/>
            </a:lvl2pPr>
            <a:lvl3pPr marL="0" indent="0">
              <a:spcBef>
                <a:spcPts val="0"/>
              </a:spcBef>
              <a:buNone/>
              <a:defRPr sz="100"/>
            </a:lvl3pPr>
            <a:lvl4pPr marL="0" indent="0">
              <a:spcBef>
                <a:spcPts val="0"/>
              </a:spcBef>
              <a:buNone/>
              <a:defRPr sz="100"/>
            </a:lvl4pPr>
            <a:lvl5pPr marL="0" indent="0">
              <a:spcBef>
                <a:spcPts val="0"/>
              </a:spcBef>
              <a:buNone/>
              <a:defRPr sz="100"/>
            </a:lvl5pPr>
          </a:lstStyle>
          <a:p>
            <a:pPr lvl="0"/>
            <a:r>
              <a:rPr lang="en-US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9556851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Génériqu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3441700" y="0"/>
            <a:ext cx="8750300" cy="68580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67B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2693162"/>
            <a:ext cx="5545138" cy="1037590"/>
          </a:xfrm>
        </p:spPr>
        <p:txBody>
          <a:bodyPr anchor="ctr" anchorCtr="0"/>
          <a:lstStyle>
            <a:lvl1pPr>
              <a:defRPr sz="3800"/>
            </a:lvl1pPr>
          </a:lstStyle>
          <a:p>
            <a:r>
              <a:rPr lang="en-US" dirty="0"/>
              <a:t>CLICK TO ADD</a:t>
            </a:r>
            <a:br>
              <a:rPr lang="en-US" dirty="0"/>
            </a:br>
            <a:r>
              <a:rPr lang="en-US" dirty="0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8280399" y="4178300"/>
            <a:ext cx="2761615" cy="2679700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620094" y="3895563"/>
            <a:ext cx="345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3535981" cy="1500187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39B770C-F11E-5651-83B9-6CC86156AF53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100265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170777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nov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3441700" y="0"/>
            <a:ext cx="8750300" cy="68580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00A0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2693162"/>
            <a:ext cx="5545138" cy="1037590"/>
          </a:xfrm>
        </p:spPr>
        <p:txBody>
          <a:bodyPr anchor="b" anchorCtr="0"/>
          <a:lstStyle>
            <a:lvl1pPr>
              <a:defRPr sz="38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8280399" y="4178300"/>
            <a:ext cx="2761615" cy="2679700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620094" y="3895563"/>
            <a:ext cx="345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3535981" cy="1500187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5B33A84C-D706-C891-15EE-633C499096D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100265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21492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incendi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3441700" y="0"/>
            <a:ext cx="8750300" cy="68580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92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2693162"/>
            <a:ext cx="5545138" cy="1037590"/>
          </a:xfrm>
        </p:spPr>
        <p:txBody>
          <a:bodyPr anchor="b" anchorCtr="0"/>
          <a:lstStyle>
            <a:lvl1pPr>
              <a:defRPr sz="38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8280399" y="4178300"/>
            <a:ext cx="2761615" cy="2679700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620094" y="3895563"/>
            <a:ext cx="345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3535981" cy="1500187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8BDBEC30-E558-1B40-FC34-3341D16EF631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100265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78431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Securité électroniqu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3441700" y="0"/>
            <a:ext cx="8750300" cy="68580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86868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2693162"/>
            <a:ext cx="5545138" cy="1037590"/>
          </a:xfrm>
        </p:spPr>
        <p:txBody>
          <a:bodyPr anchor="b" anchorCtr="0"/>
          <a:lstStyle>
            <a:lvl1pPr>
              <a:defRPr sz="38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8280399" y="4178300"/>
            <a:ext cx="2761615" cy="2679700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620094" y="3895563"/>
            <a:ext cx="345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3535981" cy="1500187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227CA0B4-599B-979D-1A6B-23859CC6B6DE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100265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455820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3441700" y="0"/>
            <a:ext cx="8750300" cy="68580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1DB39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2693162"/>
            <a:ext cx="5545138" cy="1037590"/>
          </a:xfrm>
        </p:spPr>
        <p:txBody>
          <a:bodyPr anchor="b" anchorCtr="0"/>
          <a:lstStyle>
            <a:lvl1pPr>
              <a:defRPr sz="38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8280399" y="4178300"/>
            <a:ext cx="2761615" cy="2679700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620094" y="3895563"/>
            <a:ext cx="345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3535981" cy="1500187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6A0F013B-DA24-1740-FEB0-0D075738457A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100265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376729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R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3441700" y="0"/>
            <a:ext cx="8750300" cy="68580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FF99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2693162"/>
            <a:ext cx="5545138" cy="1037590"/>
          </a:xfrm>
        </p:spPr>
        <p:txBody>
          <a:bodyPr anchor="b" anchorCtr="0"/>
          <a:lstStyle>
            <a:lvl1pPr>
              <a:defRPr sz="38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8280399" y="4178300"/>
            <a:ext cx="2761615" cy="2679700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620094" y="3895563"/>
            <a:ext cx="345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3535981" cy="1500187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AA72D3C1-D5FF-152B-7131-53D7A3453C1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100265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63693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Slide de separation-Chubb visiON+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11">
            <a:extLst>
              <a:ext uri="{FF2B5EF4-FFF2-40B4-BE49-F238E27FC236}">
                <a16:creationId xmlns:a16="http://schemas.microsoft.com/office/drawing/2014/main" id="{0E48A9D7-E146-BD4A-A6E3-C748E9F45DE7}"/>
              </a:ext>
            </a:extLst>
          </p:cNvPr>
          <p:cNvSpPr/>
          <p:nvPr userDrawn="1"/>
        </p:nvSpPr>
        <p:spPr>
          <a:xfrm>
            <a:off x="3441700" y="0"/>
            <a:ext cx="8750300" cy="6858000"/>
          </a:xfrm>
          <a:custGeom>
            <a:avLst/>
            <a:gdLst>
              <a:gd name="connsiteX0" fmla="*/ 3748365 w 8750300"/>
              <a:gd name="connsiteY0" fmla="*/ 0 h 6858000"/>
              <a:gd name="connsiteX1" fmla="*/ 8750300 w 8750300"/>
              <a:gd name="connsiteY1" fmla="*/ 0 h 6858000"/>
              <a:gd name="connsiteX2" fmla="*/ 8750300 w 8750300"/>
              <a:gd name="connsiteY2" fmla="*/ 6858000 h 6858000"/>
              <a:gd name="connsiteX3" fmla="*/ 0 w 8750300"/>
              <a:gd name="connsiteY3" fmla="*/ 6858000 h 6858000"/>
              <a:gd name="connsiteX4" fmla="*/ 0 w 8750300"/>
              <a:gd name="connsiteY4" fmla="*/ 6855387 h 6858000"/>
              <a:gd name="connsiteX5" fmla="*/ 976102 w 8750300"/>
              <a:gd name="connsiteY5" fmla="*/ 6855387 h 6858000"/>
              <a:gd name="connsiteX6" fmla="*/ 3748365 w 8750300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750300" h="6858000">
                <a:moveTo>
                  <a:pt x="3748365" y="0"/>
                </a:moveTo>
                <a:lnTo>
                  <a:pt x="8750300" y="0"/>
                </a:lnTo>
                <a:lnTo>
                  <a:pt x="8750300" y="6858000"/>
                </a:lnTo>
                <a:lnTo>
                  <a:pt x="0" y="6858000"/>
                </a:lnTo>
                <a:lnTo>
                  <a:pt x="0" y="6855387"/>
                </a:lnTo>
                <a:lnTo>
                  <a:pt x="976102" y="6855387"/>
                </a:lnTo>
                <a:cubicBezTo>
                  <a:pt x="2518006" y="5126865"/>
                  <a:pt x="3467481" y="2813629"/>
                  <a:pt x="3748365" y="0"/>
                </a:cubicBezTo>
                <a:close/>
              </a:path>
            </a:pathLst>
          </a:custGeom>
          <a:solidFill>
            <a:srgbClr val="58B03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41350" y="2693162"/>
            <a:ext cx="5545138" cy="1037590"/>
          </a:xfrm>
        </p:spPr>
        <p:txBody>
          <a:bodyPr anchor="b" anchorCtr="0"/>
          <a:lstStyle>
            <a:lvl1pPr>
              <a:defRPr sz="3800"/>
            </a:lvl1pPr>
          </a:lstStyle>
          <a:p>
            <a:r>
              <a:rPr lang="en-US"/>
              <a:t>CLICK TO ADD</a:t>
            </a:r>
            <a:br>
              <a:rPr lang="en-US"/>
            </a:br>
            <a:r>
              <a:rPr lang="en-US"/>
              <a:t>MASTER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pic>
        <p:nvPicPr>
          <p:cNvPr id="14" name="Graphic 13">
            <a:extLst>
              <a:ext uri="{FF2B5EF4-FFF2-40B4-BE49-F238E27FC236}">
                <a16:creationId xmlns:a16="http://schemas.microsoft.com/office/drawing/2014/main" id="{0A6BFFE8-E2DF-CE48-BBA3-782073E793A9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b="12670"/>
          <a:stretch>
            <a:fillRect/>
          </a:stretch>
        </p:blipFill>
        <p:spPr>
          <a:xfrm>
            <a:off x="8280399" y="4178300"/>
            <a:ext cx="2761615" cy="2679700"/>
          </a:xfrm>
          <a:custGeom>
            <a:avLst/>
            <a:gdLst>
              <a:gd name="connsiteX0" fmla="*/ 0 w 2761615"/>
              <a:gd name="connsiteY0" fmla="*/ 0 h 2679700"/>
              <a:gd name="connsiteX1" fmla="*/ 2761615 w 2761615"/>
              <a:gd name="connsiteY1" fmla="*/ 0 h 2679700"/>
              <a:gd name="connsiteX2" fmla="*/ 2761615 w 2761615"/>
              <a:gd name="connsiteY2" fmla="*/ 2679700 h 2679700"/>
              <a:gd name="connsiteX3" fmla="*/ 0 w 2761615"/>
              <a:gd name="connsiteY3" fmla="*/ 2679700 h 2679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61615" h="2679700">
                <a:moveTo>
                  <a:pt x="0" y="0"/>
                </a:moveTo>
                <a:lnTo>
                  <a:pt x="2761615" y="0"/>
                </a:lnTo>
                <a:lnTo>
                  <a:pt x="2761615" y="2679700"/>
                </a:lnTo>
                <a:lnTo>
                  <a:pt x="0" y="2679700"/>
                </a:lnTo>
                <a:close/>
              </a:path>
            </a:pathLst>
          </a:custGeom>
        </p:spPr>
      </p:pic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FDE0D9BB-A493-4141-9BAF-DE2995182440}"/>
              </a:ext>
            </a:extLst>
          </p:cNvPr>
          <p:cNvCxnSpPr/>
          <p:nvPr userDrawn="1"/>
        </p:nvCxnSpPr>
        <p:spPr>
          <a:xfrm>
            <a:off x="620094" y="3895563"/>
            <a:ext cx="3456000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F4F7D175-ACDC-5D97-63F8-CB912C085B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3535981" cy="1500187"/>
          </a:xfrm>
        </p:spPr>
        <p:txBody>
          <a:bodyPr/>
          <a:lstStyle>
            <a:lvl1pPr marL="0" indent="0"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pic>
        <p:nvPicPr>
          <p:cNvPr id="3" name="Graphic 12">
            <a:extLst>
              <a:ext uri="{FF2B5EF4-FFF2-40B4-BE49-F238E27FC236}">
                <a16:creationId xmlns:a16="http://schemas.microsoft.com/office/drawing/2014/main" id="{FB4B4486-3C15-02B2-3941-B1455E25596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100265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06137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352" y="1409699"/>
            <a:ext cx="5148000" cy="3639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85E7B15-1AED-F9E3-2247-98292581782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1774" y="1409701"/>
            <a:ext cx="5148000" cy="3639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5115339"/>
            <a:ext cx="10927258" cy="755235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80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</p:spTree>
    <p:extLst>
      <p:ext uri="{BB962C8B-B14F-4D97-AF65-F5344CB8AC3E}">
        <p14:creationId xmlns:p14="http://schemas.microsoft.com/office/powerpoint/2010/main" val="36489136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1_Slide_titre_securité-electroniqu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0" y="0"/>
            <a:ext cx="950772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18301" y="2450753"/>
            <a:ext cx="8277225" cy="191804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6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302" y="4605071"/>
            <a:ext cx="3762375" cy="705909"/>
          </a:xfrm>
        </p:spPr>
        <p:txBody>
          <a:bodyPr/>
          <a:lstStyle>
            <a:lvl1pPr marL="0" indent="0" algn="l">
              <a:buNone/>
              <a:defRPr sz="1100" cap="all" spc="7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329406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66032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DFCB1E-E464-F5BE-9EED-9BD31979C6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FF429-9C67-C9AD-CBE8-36E278D460E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41352" y="1409699"/>
            <a:ext cx="3420000" cy="3639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392973B-6696-F5AE-249F-5B803AD14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11" name="Text Placeholder 7">
            <a:extLst>
              <a:ext uri="{FF2B5EF4-FFF2-40B4-BE49-F238E27FC236}">
                <a16:creationId xmlns:a16="http://schemas.microsoft.com/office/drawing/2014/main" id="{EF64ED69-6198-B84B-9496-091318697C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23392" y="5115339"/>
            <a:ext cx="10927258" cy="755235"/>
          </a:xfrm>
        </p:spPr>
        <p:txBody>
          <a:bodyPr anchor="t" anchorCtr="0"/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000" b="1">
                <a:solidFill>
                  <a:schemeClr val="accent1"/>
                </a:solidFill>
              </a:defRPr>
            </a:lvl1pPr>
            <a:lvl2pPr>
              <a:spcBef>
                <a:spcPts val="0"/>
              </a:spcBef>
              <a:defRPr sz="1800">
                <a:solidFill>
                  <a:schemeClr val="accent1"/>
                </a:solidFill>
              </a:defRPr>
            </a:lvl2pPr>
            <a:lvl3pPr>
              <a:defRPr>
                <a:solidFill>
                  <a:schemeClr val="accent1"/>
                </a:solidFill>
              </a:defRPr>
            </a:lvl3pPr>
            <a:lvl4pPr>
              <a:defRPr>
                <a:solidFill>
                  <a:schemeClr val="accent1"/>
                </a:solidFill>
              </a:defRPr>
            </a:lvl4pPr>
            <a:lvl5pPr>
              <a:defRPr>
                <a:solidFill>
                  <a:schemeClr val="accent4"/>
                </a:solidFill>
              </a:defRPr>
            </a:lvl5pPr>
          </a:lstStyle>
          <a:p>
            <a:pPr lvl="1"/>
            <a:r>
              <a:rPr lang="en-US"/>
              <a:t>Click to add master text style</a:t>
            </a:r>
          </a:p>
          <a:p>
            <a:pPr marL="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master text style</a:t>
            </a:r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F264E760-83DC-F441-8F32-E70A0D4F696C}"/>
              </a:ext>
            </a:extLst>
          </p:cNvPr>
          <p:cNvSpPr>
            <a:spLocks noGrp="1"/>
          </p:cNvSpPr>
          <p:nvPr>
            <p:ph sz="half" idx="15"/>
          </p:nvPr>
        </p:nvSpPr>
        <p:spPr>
          <a:xfrm>
            <a:off x="4390040" y="1412776"/>
            <a:ext cx="3420000" cy="3639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63381D5-90FA-5347-9058-012A42C930DC}"/>
              </a:ext>
            </a:extLst>
          </p:cNvPr>
          <p:cNvSpPr>
            <a:spLocks noGrp="1"/>
          </p:cNvSpPr>
          <p:nvPr>
            <p:ph sz="half" idx="16"/>
          </p:nvPr>
        </p:nvSpPr>
        <p:spPr>
          <a:xfrm>
            <a:off x="8138728" y="1412776"/>
            <a:ext cx="3420000" cy="36393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2013165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D5A9DE1F-13ED-C433-E393-2F16097C7023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41352" y="1760936"/>
            <a:ext cx="5181600" cy="4109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C505B8BF-D966-53F2-E21D-202C5F3772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4900" y="1760936"/>
            <a:ext cx="5181600" cy="410963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13D3782-749E-3D18-CEA1-C2F6A02EEE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353" y="1209994"/>
            <a:ext cx="5181600" cy="48577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A0E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5183C6E-3407-0FA3-A16D-23C4DCF3AC6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4899" y="1209994"/>
            <a:ext cx="5181601" cy="485772"/>
          </a:xfrm>
        </p:spPr>
        <p:txBody>
          <a:bodyPr anchor="b"/>
          <a:lstStyle>
            <a:lvl1pPr marL="0" indent="0">
              <a:buNone/>
              <a:defRPr sz="1800" b="1">
                <a:solidFill>
                  <a:srgbClr val="00A0E4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07829C5-6FBE-395E-FD29-2EC280CD54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544070-F48D-69A3-7C84-CEA108A859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1774888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348877-2720-4F63-8769-91D255BB19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endParaRPr lang="fr-FR" noProof="0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58EB12-2D35-C6A4-C929-8AAE188CD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773051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21D898-942E-4091-667F-13F1D741B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6226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27198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2_Slide_titre_RS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0" y="0"/>
            <a:ext cx="950772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18301" y="2450753"/>
            <a:ext cx="8277225" cy="191804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6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302" y="4605071"/>
            <a:ext cx="3762375" cy="705909"/>
          </a:xfrm>
        </p:spPr>
        <p:txBody>
          <a:bodyPr/>
          <a:lstStyle>
            <a:lvl1pPr marL="0" indent="0" algn="l">
              <a:buNone/>
              <a:defRPr sz="1100" cap="all" spc="7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329406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3702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3_Slide_titre_incendi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phic 3">
            <a:extLst>
              <a:ext uri="{FF2B5EF4-FFF2-40B4-BE49-F238E27FC236}">
                <a16:creationId xmlns:a16="http://schemas.microsoft.com/office/drawing/2014/main" id="{2B240745-1C83-DD5B-E076-A63DC6D1F54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8816" t="20767" b="20223"/>
          <a:stretch/>
        </p:blipFill>
        <p:spPr>
          <a:xfrm>
            <a:off x="0" y="0"/>
            <a:ext cx="9507723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1E45543-C494-6DE2-F986-7BCF3FBC34D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118301" y="2450753"/>
            <a:ext cx="8277225" cy="1918047"/>
          </a:xfrm>
        </p:spPr>
        <p:txBody>
          <a:bodyPr anchor="t" anchorCtr="0"/>
          <a:lstStyle>
            <a:lvl1pPr algn="l">
              <a:lnSpc>
                <a:spcPct val="100000"/>
              </a:lnSpc>
              <a:defRPr sz="5600" cap="all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8EA4AB6-2D72-11BA-21EC-76ABFF5E3B9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18302" y="4605071"/>
            <a:ext cx="3762375" cy="705909"/>
          </a:xfrm>
        </p:spPr>
        <p:txBody>
          <a:bodyPr/>
          <a:lstStyle>
            <a:lvl1pPr marL="0" indent="0" algn="l">
              <a:buNone/>
              <a:defRPr sz="1100" cap="all" spc="7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6C12C672-30C7-7C0C-30E4-3D3E165DE9E6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291040" y="329406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6526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la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0" y="1409700"/>
            <a:ext cx="10909300" cy="50665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2643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2" y="1700213"/>
            <a:ext cx="10909298" cy="41808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06116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3 Colonn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2" y="1700213"/>
            <a:ext cx="10909298" cy="4180885"/>
          </a:xfrm>
        </p:spPr>
        <p:txBody>
          <a:bodyPr numCol="3" spcCol="18000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38540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contenu et image à dro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Freeform 17">
            <a:extLst>
              <a:ext uri="{FF2B5EF4-FFF2-40B4-BE49-F238E27FC236}">
                <a16:creationId xmlns:a16="http://schemas.microsoft.com/office/drawing/2014/main" id="{2FF3DB1D-13DA-DB40-8A89-C8EAB61D0C5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465763" y="0"/>
            <a:ext cx="6726237" cy="6858000"/>
          </a:xfrm>
          <a:custGeom>
            <a:avLst/>
            <a:gdLst>
              <a:gd name="connsiteX0" fmla="*/ 1026546 w 6726237"/>
              <a:gd name="connsiteY0" fmla="*/ 0 h 6858000"/>
              <a:gd name="connsiteX1" fmla="*/ 6726237 w 6726237"/>
              <a:gd name="connsiteY1" fmla="*/ 0 h 6858000"/>
              <a:gd name="connsiteX2" fmla="*/ 6726237 w 6726237"/>
              <a:gd name="connsiteY2" fmla="*/ 6858000 h 6858000"/>
              <a:gd name="connsiteX3" fmla="*/ 0 w 6726237"/>
              <a:gd name="connsiteY3" fmla="*/ 6858000 h 6858000"/>
              <a:gd name="connsiteX4" fmla="*/ 0 w 6726237"/>
              <a:gd name="connsiteY4" fmla="*/ 6856667 h 6858000"/>
              <a:gd name="connsiteX5" fmla="*/ 3202517 w 6726237"/>
              <a:gd name="connsiteY5" fmla="*/ 6856667 h 6858000"/>
              <a:gd name="connsiteX6" fmla="*/ 1026546 w 6726237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26237" h="6858000">
                <a:moveTo>
                  <a:pt x="1026546" y="0"/>
                </a:moveTo>
                <a:lnTo>
                  <a:pt x="6726237" y="0"/>
                </a:lnTo>
                <a:lnTo>
                  <a:pt x="6726237" y="6858000"/>
                </a:lnTo>
                <a:lnTo>
                  <a:pt x="0" y="6858000"/>
                </a:lnTo>
                <a:lnTo>
                  <a:pt x="0" y="6856667"/>
                </a:lnTo>
                <a:lnTo>
                  <a:pt x="3202517" y="6856667"/>
                </a:lnTo>
                <a:cubicBezTo>
                  <a:pt x="1889153" y="5094986"/>
                  <a:pt x="1132032" y="2771966"/>
                  <a:pt x="1026546" y="0"/>
                </a:cubicBezTo>
                <a:close/>
              </a:path>
            </a:pathLst>
          </a:custGeom>
          <a:noFill/>
        </p:spPr>
        <p:txBody>
          <a:bodyPr wrap="square">
            <a:noAutofit/>
          </a:bodyPr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2" y="1700213"/>
            <a:ext cx="5362574" cy="4180885"/>
          </a:xfrm>
        </p:spPr>
        <p:txBody>
          <a:bodyPr numCol="1" spcCol="180000"/>
          <a:lstStyle>
            <a:lvl3pPr>
              <a:spcBef>
                <a:spcPts val="1100"/>
              </a:spcBef>
              <a:defRPr/>
            </a:lvl3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85988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 étroi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AA763F-B419-7839-8CA1-BD3AC89E2D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06ECF4-76FE-C3C8-E84A-2E7E19E3BD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52" y="1700212"/>
            <a:ext cx="3514723" cy="4147431"/>
          </a:xfrm>
        </p:spPr>
        <p:txBody>
          <a:bodyPr/>
          <a:lstStyle>
            <a:lvl1pPr>
              <a:defRPr sz="1200"/>
            </a:lvl1pPr>
            <a:lvl2pPr>
              <a:defRPr sz="1100"/>
            </a:lvl2pPr>
            <a:lvl3pPr>
              <a:defRPr sz="1100"/>
            </a:lvl3pPr>
            <a:lvl4pPr>
              <a:defRPr sz="1050"/>
            </a:lvl4pPr>
            <a:lvl5pPr>
              <a:defRPr sz="10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60C3E-B9F0-6690-E117-A1FBFCE35A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40919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image" Target="../media/image4.sv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image" Target="../media/image3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image" Target="../media/image6.sv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image" Target="../media/image2.svg"/><Relationship Id="rId30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3045E887-2BA7-B6D2-E61F-6B6B92609E5D}"/>
              </a:ext>
            </a:extLst>
          </p:cNvPr>
          <p:cNvSpPr txBox="1"/>
          <p:nvPr userDrawn="1"/>
        </p:nvSpPr>
        <p:spPr>
          <a:xfrm>
            <a:off x="639945" y="6588573"/>
            <a:ext cx="10909298" cy="123111"/>
          </a:xfrm>
          <a:prstGeom prst="rect">
            <a:avLst/>
          </a:prstGeom>
          <a:noFill/>
        </p:spPr>
        <p:txBody>
          <a:bodyPr wrap="square" lIns="0" tIns="0" rIns="0" bIns="0" anchor="b" anchorCtr="0">
            <a:spAutoFit/>
          </a:bodyPr>
          <a:lstStyle/>
          <a:p>
            <a:pPr marL="0" algn="r"/>
            <a:r>
              <a:rPr lang="en-US" sz="800" dirty="0">
                <a:solidFill>
                  <a:schemeClr val="bg1">
                    <a:lumMod val="50000"/>
                  </a:schemeClr>
                </a:solidFill>
              </a:rPr>
              <a:t>©2023 Chubb Fire &amp; Security. All Rights Reserved.</a:t>
            </a:r>
          </a:p>
        </p:txBody>
      </p:sp>
      <p:grpSp>
        <p:nvGrpSpPr>
          <p:cNvPr id="7" name="Gridlines" hidden="1">
            <a:extLst>
              <a:ext uri="{FF2B5EF4-FFF2-40B4-BE49-F238E27FC236}">
                <a16:creationId xmlns:a16="http://schemas.microsoft.com/office/drawing/2014/main" id="{75712DD0-BBF6-2162-FF84-97F053C1BEC2}"/>
              </a:ext>
            </a:extLst>
          </p:cNvPr>
          <p:cNvGrpSpPr/>
          <p:nvPr userDrawn="1"/>
        </p:nvGrpSpPr>
        <p:grpSpPr>
          <a:xfrm>
            <a:off x="-1" y="-176609"/>
            <a:ext cx="12192039" cy="113077"/>
            <a:chOff x="-1" y="-176609"/>
            <a:chExt cx="12192039" cy="113077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A8774935-F24F-DB41-CB84-B5C4F415196D}"/>
                </a:ext>
              </a:extLst>
            </p:cNvPr>
            <p:cNvSpPr/>
            <p:nvPr userDrawn="1"/>
          </p:nvSpPr>
          <p:spPr>
            <a:xfrm flipV="1">
              <a:off x="415781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E22A7A23-9066-9A2F-12BA-64219710B808}"/>
                </a:ext>
              </a:extLst>
            </p:cNvPr>
            <p:cNvSpPr/>
            <p:nvPr userDrawn="1"/>
          </p:nvSpPr>
          <p:spPr>
            <a:xfrm flipV="1">
              <a:off x="785423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159EC9EA-CC50-93FD-E35C-9039E6BF63FA}"/>
                </a:ext>
              </a:extLst>
            </p:cNvPr>
            <p:cNvSpPr/>
            <p:nvPr userDrawn="1"/>
          </p:nvSpPr>
          <p:spPr>
            <a:xfrm flipV="1">
              <a:off x="3233711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1555253B-C8B9-B213-0549-C2CABE83767A}"/>
                </a:ext>
              </a:extLst>
            </p:cNvPr>
            <p:cNvSpPr/>
            <p:nvPr userDrawn="1"/>
          </p:nvSpPr>
          <p:spPr>
            <a:xfrm flipV="1">
              <a:off x="230960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E853E685-AFB0-3808-02C0-41443FB78C4F}"/>
                </a:ext>
              </a:extLst>
            </p:cNvPr>
            <p:cNvSpPr/>
            <p:nvPr userDrawn="1"/>
          </p:nvSpPr>
          <p:spPr>
            <a:xfrm flipV="1">
              <a:off x="138550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839E96B-AA98-8740-AD85-F44E2A1506CA}"/>
                </a:ext>
              </a:extLst>
            </p:cNvPr>
            <p:cNvSpPr/>
            <p:nvPr userDrawn="1"/>
          </p:nvSpPr>
          <p:spPr>
            <a:xfrm flipV="1">
              <a:off x="-1" y="-174106"/>
              <a:ext cx="6413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0435EF18-40B9-9508-592E-825ACDB0B0E2}"/>
                </a:ext>
              </a:extLst>
            </p:cNvPr>
            <p:cNvSpPr/>
            <p:nvPr userDrawn="1"/>
          </p:nvSpPr>
          <p:spPr>
            <a:xfrm flipV="1">
              <a:off x="508191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EBF907C7-C78D-3E5D-9D4C-B25DC042006E}"/>
                </a:ext>
              </a:extLst>
            </p:cNvPr>
            <p:cNvSpPr/>
            <p:nvPr userDrawn="1"/>
          </p:nvSpPr>
          <p:spPr>
            <a:xfrm flipV="1">
              <a:off x="600602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DF38D4F-DEA9-83FD-CC53-E7CDFD726285}"/>
                </a:ext>
              </a:extLst>
            </p:cNvPr>
            <p:cNvSpPr/>
            <p:nvPr userDrawn="1"/>
          </p:nvSpPr>
          <p:spPr>
            <a:xfrm flipV="1">
              <a:off x="6930127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CAFE754-46E1-3D64-8D7D-FDFADE6C600C}"/>
                </a:ext>
              </a:extLst>
            </p:cNvPr>
            <p:cNvSpPr/>
            <p:nvPr userDrawn="1"/>
          </p:nvSpPr>
          <p:spPr>
            <a:xfrm flipV="1">
              <a:off x="8778335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F90E372-E36D-0D7B-A3EF-779A78A71F8F}"/>
                </a:ext>
              </a:extLst>
            </p:cNvPr>
            <p:cNvSpPr/>
            <p:nvPr userDrawn="1"/>
          </p:nvSpPr>
          <p:spPr>
            <a:xfrm flipV="1">
              <a:off x="9702439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D6277D9C-E3A1-CA8B-4D2E-2D9B083A5095}"/>
                </a:ext>
              </a:extLst>
            </p:cNvPr>
            <p:cNvSpPr/>
            <p:nvPr userDrawn="1"/>
          </p:nvSpPr>
          <p:spPr>
            <a:xfrm flipV="1">
              <a:off x="10626543" y="-176609"/>
              <a:ext cx="179953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5BA81F11-1656-D5A3-5479-A9B8032D2617}"/>
                </a:ext>
              </a:extLst>
            </p:cNvPr>
            <p:cNvSpPr/>
            <p:nvPr userDrawn="1"/>
          </p:nvSpPr>
          <p:spPr>
            <a:xfrm flipV="1">
              <a:off x="11550650" y="-176609"/>
              <a:ext cx="641388" cy="11057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>
              <a:noAutofit/>
            </a:bodyPr>
            <a:lstStyle/>
            <a:p>
              <a:pPr algn="ctr"/>
              <a:endParaRPr lang="en-GB" sz="1799"/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668E0AB0-194F-73A3-1EAB-3AA898FC2321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rcRect l="49715" b="39212"/>
          <a:stretch/>
        </p:blipFill>
        <p:spPr>
          <a:xfrm>
            <a:off x="-1" y="4516433"/>
            <a:ext cx="1740566" cy="2341567"/>
          </a:xfrm>
          <a:prstGeom prst="rect">
            <a:avLst/>
          </a:prstGeom>
        </p:spPr>
      </p:pic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458F7F-EA99-BFEA-0CFD-2C65294D1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9" y="100265"/>
            <a:ext cx="8977480" cy="699262"/>
          </a:xfrm>
          <a:prstGeom prst="rect">
            <a:avLst/>
          </a:prstGeom>
        </p:spPr>
        <p:txBody>
          <a:bodyPr vert="horz" lIns="0" tIns="0" rIns="0" bIns="0" rtlCol="0" anchor="ctr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725E6-0AD0-F8C2-0848-43E86E2524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1352" y="1711353"/>
            <a:ext cx="10909298" cy="416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65EB73A-9082-6DB0-F00E-EBEA97D47D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724400" y="6921532"/>
            <a:ext cx="2743200" cy="1778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ctr">
              <a:defRPr sz="900" b="0" i="0" cap="none" baseline="0">
                <a:solidFill>
                  <a:schemeClr val="tx1"/>
                </a:solidFill>
                <a:latin typeface="+mn-lt"/>
              </a:defRPr>
            </a:lvl1pPr>
          </a:lstStyle>
          <a:p>
            <a:fld id="{9D62C7ED-EA11-4660-8D83-4EDD8630AB5A}" type="datetime1">
              <a:rPr lang="en-US" smtClean="0"/>
              <a:t>10/10/2023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B3420-8F4F-73C2-7C21-BE3DA3136F2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641352" y="6921532"/>
            <a:ext cx="2039585" cy="1778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l">
              <a:defRPr sz="900" b="0" cap="none" spc="50" baseline="0">
                <a:solidFill>
                  <a:schemeClr val="tx1"/>
                </a:solidFill>
                <a:latin typeface="+mn-lt"/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C8068C-F84C-EC00-DD75-0749498A36A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49076" y="6601248"/>
            <a:ext cx="245268" cy="17780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lvl1pPr algn="r">
              <a:defRPr sz="1000" b="0" cap="none" baseline="0">
                <a:solidFill>
                  <a:schemeClr val="accent4"/>
                </a:solidFill>
                <a:latin typeface="+mn-lt"/>
              </a:defRPr>
            </a:lvl1pPr>
          </a:lstStyle>
          <a:p>
            <a:fld id="{BE375096-6367-4A46-9B35-1C341654C780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24" name="Graphic 23">
            <a:extLst>
              <a:ext uri="{FF2B5EF4-FFF2-40B4-BE49-F238E27FC236}">
                <a16:creationId xmlns:a16="http://schemas.microsoft.com/office/drawing/2014/main" id="{8A67BE01-0F1C-3000-08D0-5FD55403036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9"/>
              </a:ext>
            </a:extLst>
          </a:blip>
          <a:srcRect t="83194" r="28994"/>
          <a:stretch/>
        </p:blipFill>
        <p:spPr>
          <a:xfrm>
            <a:off x="6782225" y="-2504"/>
            <a:ext cx="5409813" cy="1424903"/>
          </a:xfrm>
          <a:prstGeom prst="rect">
            <a:avLst/>
          </a:prstGeom>
        </p:spPr>
      </p:pic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77D75367-A008-F0C8-86DB-6CE2BEB8367D}"/>
              </a:ext>
            </a:extLst>
          </p:cNvPr>
          <p:cNvCxnSpPr/>
          <p:nvPr userDrawn="1"/>
        </p:nvCxnSpPr>
        <p:spPr>
          <a:xfrm>
            <a:off x="641352" y="6742537"/>
            <a:ext cx="10909298" cy="0"/>
          </a:xfrm>
          <a:prstGeom prst="line">
            <a:avLst/>
          </a:prstGeom>
          <a:ln w="127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Graphic 4">
            <a:extLst>
              <a:ext uri="{FF2B5EF4-FFF2-40B4-BE49-F238E27FC236}">
                <a16:creationId xmlns:a16="http://schemas.microsoft.com/office/drawing/2014/main" id="{F42B04C5-B2EE-D69E-C376-8FEC1F6F9122}"/>
              </a:ext>
            </a:extLst>
          </p:cNvPr>
          <p:cNvPicPr>
            <a:picLocks noChangeAspect="1"/>
          </p:cNvPicPr>
          <p:nvPr userDrawn="1"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1"/>
              </a:ext>
            </a:extLst>
          </a:blip>
          <a:stretch>
            <a:fillRect/>
          </a:stretch>
        </p:blipFill>
        <p:spPr>
          <a:xfrm>
            <a:off x="10291040" y="100265"/>
            <a:ext cx="1577111" cy="619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56536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2" r:id="rId2"/>
    <p:sldLayoutId id="2147483673" r:id="rId3"/>
    <p:sldLayoutId id="2147483674" r:id="rId4"/>
    <p:sldLayoutId id="2147483664" r:id="rId5"/>
    <p:sldLayoutId id="2147483650" r:id="rId6"/>
    <p:sldLayoutId id="2147483677" r:id="rId7"/>
    <p:sldLayoutId id="2147483678" r:id="rId8"/>
    <p:sldLayoutId id="2147483665" r:id="rId9"/>
    <p:sldLayoutId id="2147483675" r:id="rId10"/>
    <p:sldLayoutId id="2147483680" r:id="rId11"/>
    <p:sldLayoutId id="2147483681" r:id="rId12"/>
    <p:sldLayoutId id="2147483682" r:id="rId13"/>
    <p:sldLayoutId id="2147483683" r:id="rId14"/>
    <p:sldLayoutId id="2147483684" r:id="rId15"/>
    <p:sldLayoutId id="2147483685" r:id="rId16"/>
    <p:sldLayoutId id="2147483676" r:id="rId17"/>
    <p:sldLayoutId id="2147483686" r:id="rId18"/>
    <p:sldLayoutId id="2147483652" r:id="rId19"/>
    <p:sldLayoutId id="2147483679" r:id="rId20"/>
    <p:sldLayoutId id="2147483653" r:id="rId21"/>
    <p:sldLayoutId id="2147483654" r:id="rId22"/>
    <p:sldLayoutId id="2147483655" r:id="rId23"/>
    <p:sldLayoutId id="2147483687" r:id="rId24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None/>
        <a:defRPr sz="1800" b="1" kern="1200">
          <a:solidFill>
            <a:schemeClr val="tx2"/>
          </a:solidFill>
          <a:latin typeface="+mn-lt"/>
          <a:ea typeface="+mn-ea"/>
          <a:cs typeface="+mn-cs"/>
        </a:defRPr>
      </a:lvl1pPr>
      <a:lvl2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800" kern="1200">
          <a:solidFill>
            <a:schemeClr val="tx2"/>
          </a:solidFill>
          <a:latin typeface="+mn-lt"/>
          <a:ea typeface="+mn-ea"/>
          <a:cs typeface="+mn-cs"/>
        </a:defRPr>
      </a:lvl2pPr>
      <a:lvl3pPr marL="182563" indent="-182563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3pPr>
      <a:lvl4pPr marL="358775" indent="-176213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+mn-cs"/>
        </a:defRPr>
      </a:lvl4pPr>
      <a:lvl5pPr marL="541338" indent="-182563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5pPr>
      <a:lvl6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b="1" kern="1200">
          <a:solidFill>
            <a:schemeClr val="tx1"/>
          </a:solidFill>
          <a:latin typeface="+mn-lt"/>
          <a:ea typeface="+mn-ea"/>
          <a:cs typeface="+mn-cs"/>
        </a:defRPr>
      </a:lvl6pPr>
      <a:lvl7pPr marL="0" indent="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None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138113" indent="-138113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●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271463" indent="-123825" algn="l" defTabSz="914400" rtl="0" eaLnBrk="1" latinLnBrk="0" hangingPunct="1">
        <a:lnSpc>
          <a:spcPct val="10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●"/>
        <a:defRPr sz="1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  <p15:guide id="3" pos="404" userDrawn="1">
          <p15:clr>
            <a:srgbClr val="F26B43"/>
          </p15:clr>
        </p15:guide>
        <p15:guide id="4" pos="7276" userDrawn="1">
          <p15:clr>
            <a:srgbClr val="F26B43"/>
          </p15:clr>
        </p15:guide>
        <p15:guide id="5" pos="6807" userDrawn="1">
          <p15:clr>
            <a:srgbClr val="F26B43"/>
          </p15:clr>
        </p15:guide>
        <p15:guide id="6" pos="6693" userDrawn="1">
          <p15:clr>
            <a:srgbClr val="F26B43"/>
          </p15:clr>
        </p15:guide>
        <p15:guide id="7" pos="6227" userDrawn="1">
          <p15:clr>
            <a:srgbClr val="F26B43"/>
          </p15:clr>
        </p15:guide>
        <p15:guide id="8" pos="6113" userDrawn="1">
          <p15:clr>
            <a:srgbClr val="F26B43"/>
          </p15:clr>
        </p15:guide>
        <p15:guide id="9" pos="5643" userDrawn="1">
          <p15:clr>
            <a:srgbClr val="F26B43"/>
          </p15:clr>
        </p15:guide>
        <p15:guide id="10" pos="5528" userDrawn="1">
          <p15:clr>
            <a:srgbClr val="F26B43"/>
          </p15:clr>
        </p15:guide>
        <p15:guide id="11" pos="5061" userDrawn="1">
          <p15:clr>
            <a:srgbClr val="F26B43"/>
          </p15:clr>
        </p15:guide>
        <p15:guide id="12" pos="4946" userDrawn="1">
          <p15:clr>
            <a:srgbClr val="F26B43"/>
          </p15:clr>
        </p15:guide>
        <p15:guide id="13" pos="4479" userDrawn="1">
          <p15:clr>
            <a:srgbClr val="F26B43"/>
          </p15:clr>
        </p15:guide>
        <p15:guide id="14" pos="4365" userDrawn="1">
          <p15:clr>
            <a:srgbClr val="F26B43"/>
          </p15:clr>
        </p15:guide>
        <p15:guide id="15" pos="3897" userDrawn="1">
          <p15:clr>
            <a:srgbClr val="F26B43"/>
          </p15:clr>
        </p15:guide>
        <p15:guide id="16" pos="3782" userDrawn="1">
          <p15:clr>
            <a:srgbClr val="F26B43"/>
          </p15:clr>
        </p15:guide>
        <p15:guide id="17" pos="3315" userDrawn="1">
          <p15:clr>
            <a:srgbClr val="F26B43"/>
          </p15:clr>
        </p15:guide>
        <p15:guide id="18" pos="3201" userDrawn="1">
          <p15:clr>
            <a:srgbClr val="F26B43"/>
          </p15:clr>
        </p15:guide>
        <p15:guide id="19" pos="2733" userDrawn="1">
          <p15:clr>
            <a:srgbClr val="F26B43"/>
          </p15:clr>
        </p15:guide>
        <p15:guide id="20" pos="2618" userDrawn="1">
          <p15:clr>
            <a:srgbClr val="F26B43"/>
          </p15:clr>
        </p15:guide>
        <p15:guide id="21" pos="2036" userDrawn="1">
          <p15:clr>
            <a:srgbClr val="F26B43"/>
          </p15:clr>
        </p15:guide>
        <p15:guide id="22" pos="2151" userDrawn="1">
          <p15:clr>
            <a:srgbClr val="F26B43"/>
          </p15:clr>
        </p15:guide>
        <p15:guide id="23" pos="1568" userDrawn="1">
          <p15:clr>
            <a:srgbClr val="F26B43"/>
          </p15:clr>
        </p15:guide>
        <p15:guide id="24" pos="1454" userDrawn="1">
          <p15:clr>
            <a:srgbClr val="F26B43"/>
          </p15:clr>
        </p15:guide>
        <p15:guide id="25" pos="986" userDrawn="1">
          <p15:clr>
            <a:srgbClr val="F26B43"/>
          </p15:clr>
        </p15:guide>
        <p15:guide id="26" pos="872" userDrawn="1">
          <p15:clr>
            <a:srgbClr val="F26B43"/>
          </p15:clr>
        </p15:guide>
        <p15:guide id="27" orient="horz" pos="210" userDrawn="1">
          <p15:clr>
            <a:srgbClr val="F26B43"/>
          </p15:clr>
        </p15:guide>
        <p15:guide id="28" orient="horz" pos="448" userDrawn="1">
          <p15:clr>
            <a:srgbClr val="F26B43"/>
          </p15:clr>
        </p15:guide>
        <p15:guide id="29" orient="horz" pos="888" userDrawn="1">
          <p15:clr>
            <a:srgbClr val="F26B43"/>
          </p15:clr>
        </p15:guide>
        <p15:guide id="30" orient="horz" pos="4173" userDrawn="1">
          <p15:clr>
            <a:srgbClr val="F26B43"/>
          </p15:clr>
        </p15:guide>
        <p15:guide id="31" orient="horz" pos="3698" userDrawn="1">
          <p15:clr>
            <a:srgbClr val="F26B43"/>
          </p15:clr>
        </p15:guide>
        <p15:guide id="32" orient="horz" pos="595" userDrawn="1">
          <p15:clr>
            <a:srgbClr val="F26B43"/>
          </p15:clr>
        </p15:guide>
        <p15:guide id="33" orient="horz" pos="1071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hyperlink" Target="../../../Films/INfluence/Pr&#233;sentation%20INfluence%20(11-2021).mp4" TargetMode="External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2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emf"/><Relationship Id="rId7" Type="http://schemas.openxmlformats.org/officeDocument/2006/relationships/image" Target="../media/image81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80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74.png"/><Relationship Id="rId7" Type="http://schemas.openxmlformats.org/officeDocument/2006/relationships/image" Target="../media/image8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4.png"/><Relationship Id="rId5" Type="http://schemas.openxmlformats.org/officeDocument/2006/relationships/image" Target="../media/image83.png"/><Relationship Id="rId10" Type="http://schemas.openxmlformats.org/officeDocument/2006/relationships/image" Target="../media/image79.emf"/><Relationship Id="rId4" Type="http://schemas.openxmlformats.org/officeDocument/2006/relationships/image" Target="../media/image77.png"/><Relationship Id="rId9" Type="http://schemas.openxmlformats.org/officeDocument/2006/relationships/image" Target="../media/image8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7" Type="http://schemas.openxmlformats.org/officeDocument/2006/relationships/image" Target="../media/image91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9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7.png"/><Relationship Id="rId5" Type="http://schemas.openxmlformats.org/officeDocument/2006/relationships/image" Target="../media/image74.png"/><Relationship Id="rId4" Type="http://schemas.openxmlformats.org/officeDocument/2006/relationships/image" Target="../media/image9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5.png"/><Relationship Id="rId7" Type="http://schemas.openxmlformats.org/officeDocument/2006/relationships/image" Target="../media/image96.png"/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77.png"/><Relationship Id="rId4" Type="http://schemas.openxmlformats.org/officeDocument/2006/relationships/image" Target="../media/image7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7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5.jpeg"/><Relationship Id="rId3" Type="http://schemas.openxmlformats.org/officeDocument/2006/relationships/image" Target="../media/image100.png"/><Relationship Id="rId7" Type="http://schemas.openxmlformats.org/officeDocument/2006/relationships/image" Target="../media/image77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image" Target="../media/image102.jpg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jpeg"/><Relationship Id="rId3" Type="http://schemas.openxmlformats.org/officeDocument/2006/relationships/image" Target="../media/image25.jpeg"/><Relationship Id="rId7" Type="http://schemas.openxmlformats.org/officeDocument/2006/relationships/image" Target="../media/image29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png"/><Relationship Id="rId3" Type="http://schemas.openxmlformats.org/officeDocument/2006/relationships/image" Target="../media/image55.jpeg"/><Relationship Id="rId7" Type="http://schemas.openxmlformats.org/officeDocument/2006/relationships/image" Target="../media/image74.png"/><Relationship Id="rId2" Type="http://schemas.openxmlformats.org/officeDocument/2006/relationships/image" Target="../media/image102.jp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01.png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7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image" Target="../media/image105.jpeg"/><Relationship Id="rId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7" Type="http://schemas.openxmlformats.org/officeDocument/2006/relationships/image" Target="../media/image77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4.png"/><Relationship Id="rId5" Type="http://schemas.openxmlformats.org/officeDocument/2006/relationships/image" Target="../media/image108.jpeg"/><Relationship Id="rId4" Type="http://schemas.openxmlformats.org/officeDocument/2006/relationships/image" Target="../media/image107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96.png"/><Relationship Id="rId4" Type="http://schemas.openxmlformats.org/officeDocument/2006/relationships/image" Target="../media/image7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2.jpeg"/><Relationship Id="rId3" Type="http://schemas.openxmlformats.org/officeDocument/2006/relationships/image" Target="../media/image79.emf"/><Relationship Id="rId7" Type="http://schemas.openxmlformats.org/officeDocument/2006/relationships/image" Target="../media/image96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111.png"/><Relationship Id="rId4" Type="http://schemas.openxmlformats.org/officeDocument/2006/relationships/image" Target="../media/image80.png"/><Relationship Id="rId9" Type="http://schemas.openxmlformats.org/officeDocument/2006/relationships/image" Target="../media/image11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7" Type="http://schemas.openxmlformats.org/officeDocument/2006/relationships/image" Target="../media/image79.emf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80.png"/><Relationship Id="rId5" Type="http://schemas.openxmlformats.org/officeDocument/2006/relationships/image" Target="../media/image96.png"/><Relationship Id="rId4" Type="http://schemas.openxmlformats.org/officeDocument/2006/relationships/image" Target="../media/image7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7" Type="http://schemas.openxmlformats.org/officeDocument/2006/relationships/image" Target="../media/image117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16.png"/><Relationship Id="rId5" Type="http://schemas.openxmlformats.org/officeDocument/2006/relationships/image" Target="../media/image115.png"/><Relationship Id="rId4" Type="http://schemas.openxmlformats.org/officeDocument/2006/relationships/image" Target="../media/image9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7" Type="http://schemas.openxmlformats.org/officeDocument/2006/relationships/image" Target="../media/image117.jpe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96.png"/><Relationship Id="rId5" Type="http://schemas.openxmlformats.org/officeDocument/2006/relationships/image" Target="../media/image75.png"/><Relationship Id="rId4" Type="http://schemas.openxmlformats.org/officeDocument/2006/relationships/image" Target="../media/image9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10" Type="http://schemas.openxmlformats.org/officeDocument/2006/relationships/image" Target="../media/image96.png"/><Relationship Id="rId4" Type="http://schemas.openxmlformats.org/officeDocument/2006/relationships/image" Target="../media/image121.emf"/><Relationship Id="rId9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17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27.png"/><Relationship Id="rId5" Type="http://schemas.openxmlformats.org/officeDocument/2006/relationships/image" Target="../media/image96.png"/><Relationship Id="rId4" Type="http://schemas.openxmlformats.org/officeDocument/2006/relationships/image" Target="../media/image7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e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96.png"/><Relationship Id="rId4" Type="http://schemas.openxmlformats.org/officeDocument/2006/relationships/image" Target="../media/image7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3.jpeg"/><Relationship Id="rId3" Type="http://schemas.openxmlformats.org/officeDocument/2006/relationships/image" Target="../media/image130.png"/><Relationship Id="rId7" Type="http://schemas.openxmlformats.org/officeDocument/2006/relationships/image" Target="../media/image96.png"/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132.png"/><Relationship Id="rId4" Type="http://schemas.openxmlformats.org/officeDocument/2006/relationships/image" Target="../media/image131.png"/><Relationship Id="rId9" Type="http://schemas.openxmlformats.org/officeDocument/2006/relationships/image" Target="../media/image13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7" Type="http://schemas.openxmlformats.org/officeDocument/2006/relationships/image" Target="../media/image9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138.png"/><Relationship Id="rId4" Type="http://schemas.openxmlformats.org/officeDocument/2006/relationships/image" Target="../media/image13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96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2" Type="http://schemas.openxmlformats.org/officeDocument/2006/relationships/image" Target="../media/image143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7.emf"/><Relationship Id="rId5" Type="http://schemas.openxmlformats.org/officeDocument/2006/relationships/image" Target="../media/image146.emf"/><Relationship Id="rId4" Type="http://schemas.openxmlformats.org/officeDocument/2006/relationships/image" Target="../media/image145.jpeg"/><Relationship Id="rId9" Type="http://schemas.openxmlformats.org/officeDocument/2006/relationships/image" Target="../media/image9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7" Type="http://schemas.openxmlformats.org/officeDocument/2006/relationships/image" Target="../media/image96.png"/><Relationship Id="rId2" Type="http://schemas.openxmlformats.org/officeDocument/2006/relationships/image" Target="../media/image149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75.png"/><Relationship Id="rId5" Type="http://schemas.openxmlformats.org/officeDocument/2006/relationships/image" Target="../media/image145.jpeg"/><Relationship Id="rId4" Type="http://schemas.openxmlformats.org/officeDocument/2006/relationships/image" Target="../media/image14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152.png"/><Relationship Id="rId7" Type="http://schemas.openxmlformats.org/officeDocument/2006/relationships/image" Target="../media/image75.png"/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5.jpeg"/><Relationship Id="rId5" Type="http://schemas.openxmlformats.org/officeDocument/2006/relationships/image" Target="../media/image154.png"/><Relationship Id="rId4" Type="http://schemas.openxmlformats.org/officeDocument/2006/relationships/image" Target="../media/image1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1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7" Type="http://schemas.openxmlformats.org/officeDocument/2006/relationships/image" Target="../media/image54.jpeg"/><Relationship Id="rId2" Type="http://schemas.openxmlformats.org/officeDocument/2006/relationships/image" Target="../media/image157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59.jpeg"/><Relationship Id="rId5" Type="http://schemas.openxmlformats.org/officeDocument/2006/relationships/image" Target="../media/image158.JPG"/><Relationship Id="rId4" Type="http://schemas.openxmlformats.org/officeDocument/2006/relationships/image" Target="../media/image55.jpe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1.png"/><Relationship Id="rId2" Type="http://schemas.openxmlformats.org/officeDocument/2006/relationships/image" Target="../media/image160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62.pn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163.jpe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5.png"/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163.jpeg"/><Relationship Id="rId4" Type="http://schemas.openxmlformats.org/officeDocument/2006/relationships/image" Target="../media/image166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jpeg"/><Relationship Id="rId2" Type="http://schemas.openxmlformats.org/officeDocument/2006/relationships/image" Target="../media/image166.png"/><Relationship Id="rId1" Type="http://schemas.openxmlformats.org/officeDocument/2006/relationships/slideLayout" Target="../slideLayouts/slideLayout22.xml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3.png"/><Relationship Id="rId13" Type="http://schemas.openxmlformats.org/officeDocument/2006/relationships/image" Target="../media/image178.png"/><Relationship Id="rId3" Type="http://schemas.openxmlformats.org/officeDocument/2006/relationships/image" Target="../media/image168.png"/><Relationship Id="rId7" Type="http://schemas.openxmlformats.org/officeDocument/2006/relationships/image" Target="../media/image172.png"/><Relationship Id="rId12" Type="http://schemas.openxmlformats.org/officeDocument/2006/relationships/image" Target="../media/image177.png"/><Relationship Id="rId2" Type="http://schemas.openxmlformats.org/officeDocument/2006/relationships/image" Target="../media/image16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71.png"/><Relationship Id="rId11" Type="http://schemas.openxmlformats.org/officeDocument/2006/relationships/image" Target="../media/image176.png"/><Relationship Id="rId5" Type="http://schemas.openxmlformats.org/officeDocument/2006/relationships/image" Target="../media/image170.png"/><Relationship Id="rId15" Type="http://schemas.openxmlformats.org/officeDocument/2006/relationships/image" Target="../media/image180.png"/><Relationship Id="rId10" Type="http://schemas.openxmlformats.org/officeDocument/2006/relationships/image" Target="../media/image175.png"/><Relationship Id="rId4" Type="http://schemas.openxmlformats.org/officeDocument/2006/relationships/image" Target="../media/image169.png"/><Relationship Id="rId9" Type="http://schemas.openxmlformats.org/officeDocument/2006/relationships/image" Target="../media/image174.png"/><Relationship Id="rId14" Type="http://schemas.openxmlformats.org/officeDocument/2006/relationships/image" Target="../media/image17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6.png"/><Relationship Id="rId13" Type="http://schemas.openxmlformats.org/officeDocument/2006/relationships/image" Target="../media/image191.png"/><Relationship Id="rId3" Type="http://schemas.openxmlformats.org/officeDocument/2006/relationships/image" Target="../media/image181.png"/><Relationship Id="rId7" Type="http://schemas.openxmlformats.org/officeDocument/2006/relationships/image" Target="../media/image185.png"/><Relationship Id="rId12" Type="http://schemas.openxmlformats.org/officeDocument/2006/relationships/image" Target="../media/image19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94.jpeg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184.png"/><Relationship Id="rId11" Type="http://schemas.openxmlformats.org/officeDocument/2006/relationships/image" Target="../media/image189.jpeg"/><Relationship Id="rId5" Type="http://schemas.openxmlformats.org/officeDocument/2006/relationships/image" Target="../media/image183.jpeg"/><Relationship Id="rId15" Type="http://schemas.openxmlformats.org/officeDocument/2006/relationships/image" Target="../media/image193.png"/><Relationship Id="rId10" Type="http://schemas.openxmlformats.org/officeDocument/2006/relationships/image" Target="../media/image188.png"/><Relationship Id="rId4" Type="http://schemas.openxmlformats.org/officeDocument/2006/relationships/image" Target="../media/image182.png"/><Relationship Id="rId9" Type="http://schemas.openxmlformats.org/officeDocument/2006/relationships/image" Target="../media/image187.png"/><Relationship Id="rId14" Type="http://schemas.openxmlformats.org/officeDocument/2006/relationships/image" Target="../media/image19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0.png"/><Relationship Id="rId13" Type="http://schemas.openxmlformats.org/officeDocument/2006/relationships/image" Target="../media/image205.png"/><Relationship Id="rId18" Type="http://schemas.openxmlformats.org/officeDocument/2006/relationships/image" Target="../media/image210.png"/><Relationship Id="rId3" Type="http://schemas.openxmlformats.org/officeDocument/2006/relationships/image" Target="../media/image195.png"/><Relationship Id="rId7" Type="http://schemas.openxmlformats.org/officeDocument/2006/relationships/image" Target="../media/image199.png"/><Relationship Id="rId12" Type="http://schemas.openxmlformats.org/officeDocument/2006/relationships/image" Target="../media/image204.png"/><Relationship Id="rId17" Type="http://schemas.openxmlformats.org/officeDocument/2006/relationships/image" Target="../media/image209.pn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0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98.png"/><Relationship Id="rId11" Type="http://schemas.openxmlformats.org/officeDocument/2006/relationships/image" Target="../media/image203.png"/><Relationship Id="rId5" Type="http://schemas.openxmlformats.org/officeDocument/2006/relationships/image" Target="../media/image197.png"/><Relationship Id="rId15" Type="http://schemas.openxmlformats.org/officeDocument/2006/relationships/image" Target="../media/image207.emf"/><Relationship Id="rId10" Type="http://schemas.openxmlformats.org/officeDocument/2006/relationships/image" Target="../media/image202.png"/><Relationship Id="rId4" Type="http://schemas.openxmlformats.org/officeDocument/2006/relationships/image" Target="../media/image196.png"/><Relationship Id="rId9" Type="http://schemas.openxmlformats.org/officeDocument/2006/relationships/image" Target="../media/image201.png"/><Relationship Id="rId14" Type="http://schemas.openxmlformats.org/officeDocument/2006/relationships/image" Target="../media/image206.png"/></Relationships>
</file>

<file path=ppt/slides/_rels/slide4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21.png"/><Relationship Id="rId18" Type="http://schemas.openxmlformats.org/officeDocument/2006/relationships/image" Target="../media/image226.png"/><Relationship Id="rId26" Type="http://schemas.openxmlformats.org/officeDocument/2006/relationships/image" Target="../media/image234.png"/><Relationship Id="rId39" Type="http://schemas.openxmlformats.org/officeDocument/2006/relationships/image" Target="../media/image247.png"/><Relationship Id="rId21" Type="http://schemas.openxmlformats.org/officeDocument/2006/relationships/image" Target="../media/image229.png"/><Relationship Id="rId34" Type="http://schemas.openxmlformats.org/officeDocument/2006/relationships/image" Target="../media/image242.png"/><Relationship Id="rId42" Type="http://schemas.openxmlformats.org/officeDocument/2006/relationships/image" Target="../media/image250.png"/><Relationship Id="rId47" Type="http://schemas.openxmlformats.org/officeDocument/2006/relationships/image" Target="../media/image255.png"/><Relationship Id="rId50" Type="http://schemas.openxmlformats.org/officeDocument/2006/relationships/image" Target="../media/image258.png"/><Relationship Id="rId55" Type="http://schemas.openxmlformats.org/officeDocument/2006/relationships/image" Target="../media/image263.png"/><Relationship Id="rId63" Type="http://schemas.openxmlformats.org/officeDocument/2006/relationships/image" Target="../media/image271.png"/><Relationship Id="rId7" Type="http://schemas.openxmlformats.org/officeDocument/2006/relationships/image" Target="../media/image215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224.png"/><Relationship Id="rId20" Type="http://schemas.openxmlformats.org/officeDocument/2006/relationships/image" Target="../media/image228.png"/><Relationship Id="rId29" Type="http://schemas.openxmlformats.org/officeDocument/2006/relationships/image" Target="../media/image237.png"/><Relationship Id="rId41" Type="http://schemas.openxmlformats.org/officeDocument/2006/relationships/image" Target="../media/image249.png"/><Relationship Id="rId54" Type="http://schemas.openxmlformats.org/officeDocument/2006/relationships/image" Target="../media/image262.png"/><Relationship Id="rId62" Type="http://schemas.openxmlformats.org/officeDocument/2006/relationships/image" Target="../media/image270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14.png"/><Relationship Id="rId11" Type="http://schemas.openxmlformats.org/officeDocument/2006/relationships/image" Target="../media/image219.png"/><Relationship Id="rId24" Type="http://schemas.openxmlformats.org/officeDocument/2006/relationships/image" Target="../media/image232.png"/><Relationship Id="rId32" Type="http://schemas.openxmlformats.org/officeDocument/2006/relationships/image" Target="../media/image240.png"/><Relationship Id="rId37" Type="http://schemas.openxmlformats.org/officeDocument/2006/relationships/image" Target="../media/image245.png"/><Relationship Id="rId40" Type="http://schemas.openxmlformats.org/officeDocument/2006/relationships/image" Target="../media/image248.png"/><Relationship Id="rId45" Type="http://schemas.openxmlformats.org/officeDocument/2006/relationships/image" Target="../media/image253.png"/><Relationship Id="rId53" Type="http://schemas.openxmlformats.org/officeDocument/2006/relationships/image" Target="../media/image261.png"/><Relationship Id="rId58" Type="http://schemas.openxmlformats.org/officeDocument/2006/relationships/image" Target="../media/image266.png"/><Relationship Id="rId5" Type="http://schemas.openxmlformats.org/officeDocument/2006/relationships/image" Target="../media/image213.png"/><Relationship Id="rId15" Type="http://schemas.openxmlformats.org/officeDocument/2006/relationships/image" Target="../media/image223.png"/><Relationship Id="rId23" Type="http://schemas.openxmlformats.org/officeDocument/2006/relationships/image" Target="../media/image231.png"/><Relationship Id="rId28" Type="http://schemas.openxmlformats.org/officeDocument/2006/relationships/image" Target="../media/image236.png"/><Relationship Id="rId36" Type="http://schemas.openxmlformats.org/officeDocument/2006/relationships/image" Target="../media/image244.png"/><Relationship Id="rId49" Type="http://schemas.openxmlformats.org/officeDocument/2006/relationships/image" Target="../media/image257.png"/><Relationship Id="rId57" Type="http://schemas.openxmlformats.org/officeDocument/2006/relationships/image" Target="../media/image265.png"/><Relationship Id="rId61" Type="http://schemas.openxmlformats.org/officeDocument/2006/relationships/image" Target="../media/image269.png"/><Relationship Id="rId10" Type="http://schemas.openxmlformats.org/officeDocument/2006/relationships/image" Target="../media/image218.png"/><Relationship Id="rId19" Type="http://schemas.openxmlformats.org/officeDocument/2006/relationships/image" Target="../media/image227.png"/><Relationship Id="rId31" Type="http://schemas.openxmlformats.org/officeDocument/2006/relationships/image" Target="../media/image239.png"/><Relationship Id="rId44" Type="http://schemas.openxmlformats.org/officeDocument/2006/relationships/image" Target="../media/image252.png"/><Relationship Id="rId52" Type="http://schemas.openxmlformats.org/officeDocument/2006/relationships/image" Target="../media/image260.png"/><Relationship Id="rId60" Type="http://schemas.openxmlformats.org/officeDocument/2006/relationships/image" Target="../media/image268.png"/><Relationship Id="rId4" Type="http://schemas.openxmlformats.org/officeDocument/2006/relationships/image" Target="../media/image212.png"/><Relationship Id="rId9" Type="http://schemas.openxmlformats.org/officeDocument/2006/relationships/image" Target="../media/image217.png"/><Relationship Id="rId14" Type="http://schemas.openxmlformats.org/officeDocument/2006/relationships/image" Target="../media/image222.png"/><Relationship Id="rId22" Type="http://schemas.openxmlformats.org/officeDocument/2006/relationships/image" Target="../media/image230.png"/><Relationship Id="rId27" Type="http://schemas.openxmlformats.org/officeDocument/2006/relationships/image" Target="../media/image235.png"/><Relationship Id="rId30" Type="http://schemas.openxmlformats.org/officeDocument/2006/relationships/image" Target="../media/image238.png"/><Relationship Id="rId35" Type="http://schemas.openxmlformats.org/officeDocument/2006/relationships/image" Target="../media/image243.png"/><Relationship Id="rId43" Type="http://schemas.openxmlformats.org/officeDocument/2006/relationships/image" Target="../media/image251.png"/><Relationship Id="rId48" Type="http://schemas.openxmlformats.org/officeDocument/2006/relationships/image" Target="../media/image256.png"/><Relationship Id="rId56" Type="http://schemas.openxmlformats.org/officeDocument/2006/relationships/image" Target="../media/image264.png"/><Relationship Id="rId8" Type="http://schemas.openxmlformats.org/officeDocument/2006/relationships/image" Target="../media/image216.png"/><Relationship Id="rId51" Type="http://schemas.openxmlformats.org/officeDocument/2006/relationships/image" Target="../media/image259.png"/><Relationship Id="rId3" Type="http://schemas.openxmlformats.org/officeDocument/2006/relationships/image" Target="../media/image211.png"/><Relationship Id="rId12" Type="http://schemas.openxmlformats.org/officeDocument/2006/relationships/image" Target="../media/image220.png"/><Relationship Id="rId17" Type="http://schemas.openxmlformats.org/officeDocument/2006/relationships/image" Target="../media/image225.png"/><Relationship Id="rId25" Type="http://schemas.openxmlformats.org/officeDocument/2006/relationships/image" Target="../media/image233.png"/><Relationship Id="rId33" Type="http://schemas.openxmlformats.org/officeDocument/2006/relationships/image" Target="../media/image241.png"/><Relationship Id="rId38" Type="http://schemas.openxmlformats.org/officeDocument/2006/relationships/image" Target="../media/image246.png"/><Relationship Id="rId46" Type="http://schemas.openxmlformats.org/officeDocument/2006/relationships/image" Target="../media/image254.png"/><Relationship Id="rId59" Type="http://schemas.openxmlformats.org/officeDocument/2006/relationships/image" Target="../media/image267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2.png"/><Relationship Id="rId2" Type="http://schemas.openxmlformats.org/officeDocument/2006/relationships/image" Target="../media/image181.png"/><Relationship Id="rId1" Type="http://schemas.openxmlformats.org/officeDocument/2006/relationships/slideLayout" Target="../slideLayouts/slideLayout2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3.png"/><Relationship Id="rId2" Type="http://schemas.openxmlformats.org/officeDocument/2006/relationships/image" Target="../media/image211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275.jpeg"/><Relationship Id="rId4" Type="http://schemas.openxmlformats.org/officeDocument/2006/relationships/image" Target="../media/image274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76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jpeg"/><Relationship Id="rId3" Type="http://schemas.openxmlformats.org/officeDocument/2006/relationships/image" Target="../media/image39.jpeg"/><Relationship Id="rId7" Type="http://schemas.openxmlformats.org/officeDocument/2006/relationships/image" Target="../media/image43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8.png"/><Relationship Id="rId2" Type="http://schemas.openxmlformats.org/officeDocument/2006/relationships/image" Target="../media/image277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2.jpeg"/><Relationship Id="rId5" Type="http://schemas.openxmlformats.org/officeDocument/2006/relationships/image" Target="../media/image281.png"/><Relationship Id="rId4" Type="http://schemas.openxmlformats.org/officeDocument/2006/relationships/image" Target="../media/image280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3.png"/><Relationship Id="rId7" Type="http://schemas.openxmlformats.org/officeDocument/2006/relationships/image" Target="../media/image286.png"/><Relationship Id="rId2" Type="http://schemas.openxmlformats.org/officeDocument/2006/relationships/image" Target="../media/image279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85.png"/><Relationship Id="rId5" Type="http://schemas.openxmlformats.org/officeDocument/2006/relationships/image" Target="../media/image284.png"/><Relationship Id="rId4" Type="http://schemas.openxmlformats.org/officeDocument/2006/relationships/image" Target="../media/image30.jpe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7.png"/><Relationship Id="rId1" Type="http://schemas.openxmlformats.org/officeDocument/2006/relationships/slideLayout" Target="../slideLayouts/slideLayout2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9.png"/><Relationship Id="rId2" Type="http://schemas.openxmlformats.org/officeDocument/2006/relationships/image" Target="../media/image288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0.jpeg"/><Relationship Id="rId4" Type="http://schemas.openxmlformats.org/officeDocument/2006/relationships/image" Target="../media/image290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2.png"/><Relationship Id="rId2" Type="http://schemas.openxmlformats.org/officeDocument/2006/relationships/image" Target="../media/image291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jpe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4.png"/><Relationship Id="rId2" Type="http://schemas.openxmlformats.org/officeDocument/2006/relationships/image" Target="../media/image293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0.jpe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5.JP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6.JP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7.pn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29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jpeg"/><Relationship Id="rId13" Type="http://schemas.openxmlformats.org/officeDocument/2006/relationships/image" Target="../media/image56.png"/><Relationship Id="rId3" Type="http://schemas.openxmlformats.org/officeDocument/2006/relationships/image" Target="../media/image46.jpeg"/><Relationship Id="rId7" Type="http://schemas.openxmlformats.org/officeDocument/2006/relationships/image" Target="../media/image50.png"/><Relationship Id="rId12" Type="http://schemas.openxmlformats.org/officeDocument/2006/relationships/image" Target="../media/image55.jpeg"/><Relationship Id="rId17" Type="http://schemas.openxmlformats.org/officeDocument/2006/relationships/image" Target="../media/image60.jpeg"/><Relationship Id="rId2" Type="http://schemas.openxmlformats.org/officeDocument/2006/relationships/image" Target="../media/image45.jpeg"/><Relationship Id="rId16" Type="http://schemas.openxmlformats.org/officeDocument/2006/relationships/image" Target="../media/image59.jpe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9.png"/><Relationship Id="rId11" Type="http://schemas.openxmlformats.org/officeDocument/2006/relationships/image" Target="../media/image54.jpeg"/><Relationship Id="rId5" Type="http://schemas.openxmlformats.org/officeDocument/2006/relationships/image" Target="../media/image48.jpeg"/><Relationship Id="rId15" Type="http://schemas.openxmlformats.org/officeDocument/2006/relationships/image" Target="../media/image58.png"/><Relationship Id="rId10" Type="http://schemas.openxmlformats.org/officeDocument/2006/relationships/image" Target="../media/image53.png"/><Relationship Id="rId4" Type="http://schemas.openxmlformats.org/officeDocument/2006/relationships/image" Target="../media/image47.jpeg"/><Relationship Id="rId9" Type="http://schemas.openxmlformats.org/officeDocument/2006/relationships/image" Target="../media/image52.png"/><Relationship Id="rId14" Type="http://schemas.openxmlformats.org/officeDocument/2006/relationships/image" Target="../media/image57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99.png"/><Relationship Id="rId1" Type="http://schemas.openxmlformats.org/officeDocument/2006/relationships/slideLayout" Target="../slideLayouts/slideLayout11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11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1.png"/><Relationship Id="rId1" Type="http://schemas.openxmlformats.org/officeDocument/2006/relationships/slideLayout" Target="../slideLayouts/slideLayout2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2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4.png"/><Relationship Id="rId2" Type="http://schemas.openxmlformats.org/officeDocument/2006/relationships/image" Target="../media/image303.png"/><Relationship Id="rId1" Type="http://schemas.openxmlformats.org/officeDocument/2006/relationships/slideLayout" Target="../slideLayouts/slideLayout2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306.wmf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5.png"/><Relationship Id="rId7" Type="http://schemas.openxmlformats.org/officeDocument/2006/relationships/image" Target="../media/image3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09.jpeg"/><Relationship Id="rId5" Type="http://schemas.openxmlformats.org/officeDocument/2006/relationships/image" Target="../media/image308.jpeg"/><Relationship Id="rId4" Type="http://schemas.openxmlformats.org/officeDocument/2006/relationships/image" Target="../media/image307.wmf"/></Relationships>
</file>

<file path=ppt/slides/_rels/slide6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3" Type="http://schemas.openxmlformats.org/officeDocument/2006/relationships/image" Target="../media/image307.wmf"/><Relationship Id="rId7" Type="http://schemas.openxmlformats.org/officeDocument/2006/relationships/image" Target="../media/image3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311.png"/><Relationship Id="rId5" Type="http://schemas.openxmlformats.org/officeDocument/2006/relationships/image" Target="../media/image309.jpeg"/><Relationship Id="rId4" Type="http://schemas.openxmlformats.org/officeDocument/2006/relationships/image" Target="../media/image308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7" Type="http://schemas.openxmlformats.org/officeDocument/2006/relationships/image" Target="../media/image310.png"/><Relationship Id="rId2" Type="http://schemas.openxmlformats.org/officeDocument/2006/relationships/image" Target="../media/image307.w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0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4.jpeg"/><Relationship Id="rId5" Type="http://schemas.openxmlformats.org/officeDocument/2006/relationships/image" Target="../media/image63.jpeg"/><Relationship Id="rId4" Type="http://schemas.openxmlformats.org/officeDocument/2006/relationships/image" Target="../media/image62.jpe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8.jpeg"/><Relationship Id="rId7" Type="http://schemas.openxmlformats.org/officeDocument/2006/relationships/image" Target="../media/image313.jpeg"/><Relationship Id="rId2" Type="http://schemas.openxmlformats.org/officeDocument/2006/relationships/image" Target="../media/image307.wmf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12.png"/><Relationship Id="rId5" Type="http://schemas.openxmlformats.org/officeDocument/2006/relationships/image" Target="../media/image311.png"/><Relationship Id="rId4" Type="http://schemas.openxmlformats.org/officeDocument/2006/relationships/image" Target="../media/image309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4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5.png"/><Relationship Id="rId1" Type="http://schemas.openxmlformats.org/officeDocument/2006/relationships/slideLayout" Target="../slideLayouts/slideLayout22.xml"/><Relationship Id="rId5" Type="http://schemas.openxmlformats.org/officeDocument/2006/relationships/image" Target="../media/image318.png"/><Relationship Id="rId4" Type="http://schemas.openxmlformats.org/officeDocument/2006/relationships/image" Target="../media/image31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6.png"/><Relationship Id="rId2" Type="http://schemas.openxmlformats.org/officeDocument/2006/relationships/image" Target="../media/image318.png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319.jpe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1.png"/><Relationship Id="rId2" Type="http://schemas.openxmlformats.org/officeDocument/2006/relationships/image" Target="../media/image320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7" Type="http://schemas.openxmlformats.org/officeDocument/2006/relationships/image" Target="../media/image64.jpe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63.jpeg"/><Relationship Id="rId5" Type="http://schemas.openxmlformats.org/officeDocument/2006/relationships/image" Target="../media/image62.jpeg"/><Relationship Id="rId4" Type="http://schemas.openxmlformats.org/officeDocument/2006/relationships/image" Target="../media/image6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7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Espace réservé pour une image  13" descr="Une image contenant texte, équipement électronique&#10;&#10;Description générée automatiquement">
            <a:hlinkClick r:id="rId2" action="ppaction://hlinkfile"/>
            <a:extLst>
              <a:ext uri="{FF2B5EF4-FFF2-40B4-BE49-F238E27FC236}">
                <a16:creationId xmlns:a16="http://schemas.microsoft.com/office/drawing/2014/main" id="{BAB7985F-8C32-69E3-9D36-0F180C285F9C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02" b="3502"/>
          <a:stretch/>
        </p:blipFill>
        <p:spPr/>
      </p:pic>
      <p:sp>
        <p:nvSpPr>
          <p:cNvPr id="10" name="Titre 9">
            <a:extLst>
              <a:ext uri="{FF2B5EF4-FFF2-40B4-BE49-F238E27FC236}">
                <a16:creationId xmlns:a16="http://schemas.microsoft.com/office/drawing/2014/main" id="{0C17C3E7-B56E-30B2-BE13-53EECAFC63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gamme influence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2ED4968-F1CC-1BCA-F56E-A2C3E3B51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</a:t>
            </a:fld>
            <a:endParaRPr lang="en-US"/>
          </a:p>
        </p:txBody>
      </p:sp>
      <p:sp>
        <p:nvSpPr>
          <p:cNvPr id="11" name="Espace réservé du texte 10">
            <a:extLst>
              <a:ext uri="{FF2B5EF4-FFF2-40B4-BE49-F238E27FC236}">
                <a16:creationId xmlns:a16="http://schemas.microsoft.com/office/drawing/2014/main" id="{3A6FFE97-4E2C-B938-41FD-C8FCF543F3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Développer nos solutions incendie d’aujourd’hui et de demain</a:t>
            </a:r>
          </a:p>
          <a:p>
            <a:endParaRPr lang="fr-FR" dirty="0"/>
          </a:p>
        </p:txBody>
      </p:sp>
      <p:sp>
        <p:nvSpPr>
          <p:cNvPr id="12" name="Espace réservé du texte 11">
            <a:extLst>
              <a:ext uri="{FF2B5EF4-FFF2-40B4-BE49-F238E27FC236}">
                <a16:creationId xmlns:a16="http://schemas.microsoft.com/office/drawing/2014/main" id="{BE48E88D-392D-DF4D-D6EC-E58985DEDD32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13" name="Espace réservé du texte 12">
            <a:extLst>
              <a:ext uri="{FF2B5EF4-FFF2-40B4-BE49-F238E27FC236}">
                <a16:creationId xmlns:a16="http://schemas.microsoft.com/office/drawing/2014/main" id="{3FEE382D-0D1D-C8DD-CB3E-9ECF902611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4" name="Image 13" descr="Une image contenant texte&#10;&#10;Description générée automatiquement">
            <a:extLst>
              <a:ext uri="{FF2B5EF4-FFF2-40B4-BE49-F238E27FC236}">
                <a16:creationId xmlns:a16="http://schemas.microsoft.com/office/drawing/2014/main" id="{E13D54D2-430F-8F55-B4B4-03D8530B988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35522" b="37351"/>
          <a:stretch/>
        </p:blipFill>
        <p:spPr>
          <a:xfrm>
            <a:off x="559220" y="277158"/>
            <a:ext cx="4064810" cy="6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47976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6B0B91-CF88-AB3B-19FD-50766F8172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2ABADAF-E08F-37A1-87FB-04C89713FF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5E09F31-2E3D-921D-B428-128E810843D2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noProof="1">
                <a:solidFill>
                  <a:schemeClr val="accent1">
                    <a:lumMod val="75000"/>
                  </a:schemeClr>
                </a:solidFill>
                <a:latin typeface="Arial"/>
              </a:rPr>
              <a:t>Les ECS et CMSI adressés : INfluence-I (ECS) / INfluence-S </a:t>
            </a:r>
            <a:endParaRPr lang="fr-FR" sz="1600" b="1" noProof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D1FDBBBD-5FD9-41A4-FB2A-6105E804E3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72969" y="2832503"/>
            <a:ext cx="7530353" cy="3264389"/>
          </a:xfrm>
          <a:prstGeom prst="rect">
            <a:avLst/>
          </a:prstGeom>
        </p:spPr>
      </p:pic>
      <p:grpSp>
        <p:nvGrpSpPr>
          <p:cNvPr id="6" name="Groupe 5">
            <a:extLst>
              <a:ext uri="{FF2B5EF4-FFF2-40B4-BE49-F238E27FC236}">
                <a16:creationId xmlns:a16="http://schemas.microsoft.com/office/drawing/2014/main" id="{60877ECF-2194-1016-F2E0-F7FDF25B782E}"/>
              </a:ext>
            </a:extLst>
          </p:cNvPr>
          <p:cNvGrpSpPr/>
          <p:nvPr/>
        </p:nvGrpSpPr>
        <p:grpSpPr>
          <a:xfrm>
            <a:off x="1107598" y="2143994"/>
            <a:ext cx="9635020" cy="289507"/>
            <a:chOff x="830698" y="4004975"/>
            <a:chExt cx="7226265" cy="217130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6DAA745-EDE1-03F3-66A6-7E47470D5C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830698" y="4004975"/>
              <a:ext cx="2810698" cy="203744"/>
            </a:xfrm>
            <a:prstGeom prst="rect">
              <a:avLst/>
            </a:prstGeom>
            <a:ln w="6350"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D97DBFF-9795-0B01-704B-EA696B19FA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 cstate="hq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5265576" y="4004975"/>
              <a:ext cx="2791387" cy="21713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pic>
        <p:nvPicPr>
          <p:cNvPr id="9" name="Image 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ACD4A25-18A2-9340-C274-F58D46416E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7598" y="2832503"/>
            <a:ext cx="1816044" cy="338780"/>
          </a:xfrm>
          <a:prstGeom prst="rect">
            <a:avLst/>
          </a:prstGeom>
        </p:spPr>
      </p:pic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71B4470-29B2-FFC2-3224-556A9561F9E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3806" y="2832502"/>
            <a:ext cx="1886181" cy="33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4127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Espace réservé pour une image  13">
            <a:extLst>
              <a:ext uri="{FF2B5EF4-FFF2-40B4-BE49-F238E27FC236}">
                <a16:creationId xmlns:a16="http://schemas.microsoft.com/office/drawing/2014/main" id="{D840F784-4B66-12AC-9251-194E4CE02D9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r="17628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475357FF-ACC1-C57D-948C-094FB9815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gamme influence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CA7CE9-548E-A551-190C-FA3EE53EA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11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5B53EBDF-1832-B4CB-A7BB-F968DFFEC6C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Systèmes de détection incendie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529C538B-EBA4-2120-56E1-81E990A7F351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8A1FAB65-2B53-7DA2-1376-6C16CA1FEB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7B40EC0-32E8-9EE6-58A6-34C475E866D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35522" b="37351"/>
          <a:stretch/>
        </p:blipFill>
        <p:spPr>
          <a:xfrm>
            <a:off x="559220" y="277158"/>
            <a:ext cx="4064810" cy="671827"/>
          </a:xfrm>
          <a:prstGeom prst="rect">
            <a:avLst/>
          </a:prstGeom>
        </p:spPr>
      </p:pic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B98F929-2ED4-C9BA-83E1-CC2210C1731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1" y="4715233"/>
            <a:ext cx="4135472" cy="771465"/>
          </a:xfrm>
          <a:prstGeom prst="rect">
            <a:avLst/>
          </a:prstGeom>
        </p:spPr>
      </p:pic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FC5027D-0E55-A226-460C-A1F99A6442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1" y="5699714"/>
            <a:ext cx="2899643" cy="7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10678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0B651E-9DB0-E699-5777-72FF7EE59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3C6B225-6857-6A66-6959-DB6E125435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15A8CBB-423E-FC93-85FB-9B74CEA880FB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noProof="1">
                <a:solidFill>
                  <a:schemeClr val="accent1">
                    <a:lumMod val="75000"/>
                  </a:schemeClr>
                </a:solidFill>
              </a:rPr>
              <a:t>Systèmes de détection incendie : ECS / ECS-CMSI intégrés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3A39E75-C630-63F9-DA9B-167AC1B8C9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" t="47682" r="2571"/>
          <a:stretch/>
        </p:blipFill>
        <p:spPr>
          <a:xfrm>
            <a:off x="11058833" y="4099269"/>
            <a:ext cx="594028" cy="1188631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110A65CE-9911-3D53-923B-B7490F5B5C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3365" y="5072930"/>
            <a:ext cx="650116" cy="541761"/>
          </a:xfrm>
          <a:prstGeom prst="rect">
            <a:avLst/>
          </a:prstGeom>
        </p:spPr>
      </p:pic>
      <p:sp>
        <p:nvSpPr>
          <p:cNvPr id="7" name="Rectangle : coins arrondis 6">
            <a:extLst>
              <a:ext uri="{FF2B5EF4-FFF2-40B4-BE49-F238E27FC236}">
                <a16:creationId xmlns:a16="http://schemas.microsoft.com/office/drawing/2014/main" id="{B2CAA973-1A3B-D83E-EC23-7BB7830E8B70}"/>
              </a:ext>
            </a:extLst>
          </p:cNvPr>
          <p:cNvSpPr/>
          <p:nvPr/>
        </p:nvSpPr>
        <p:spPr>
          <a:xfrm>
            <a:off x="1133169" y="1873625"/>
            <a:ext cx="8826092" cy="4650492"/>
          </a:xfrm>
          <a:prstGeom prst="roundRect">
            <a:avLst>
              <a:gd name="adj" fmla="val 2321"/>
            </a:avLst>
          </a:prstGeom>
          <a:noFill/>
          <a:ln w="9525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D22DF2BF-5BC5-0CFB-F84C-BEA9B2D6300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212" t="52586"/>
          <a:stretch/>
        </p:blipFill>
        <p:spPr>
          <a:xfrm flipH="1">
            <a:off x="9708494" y="2689258"/>
            <a:ext cx="594985" cy="641573"/>
          </a:xfrm>
          <a:prstGeom prst="rect">
            <a:avLst/>
          </a:prstGeom>
        </p:spPr>
      </p:pic>
      <p:cxnSp>
        <p:nvCxnSpPr>
          <p:cNvPr id="9" name="Connecteur : en angle 8">
            <a:extLst>
              <a:ext uri="{FF2B5EF4-FFF2-40B4-BE49-F238E27FC236}">
                <a16:creationId xmlns:a16="http://schemas.microsoft.com/office/drawing/2014/main" id="{969F498C-1445-BC21-29AA-DBC05ADE3F89}"/>
              </a:ext>
            </a:extLst>
          </p:cNvPr>
          <p:cNvCxnSpPr>
            <a:cxnSpLocks/>
            <a:stCxn id="7" idx="3"/>
            <a:endCxn id="5" idx="0"/>
          </p:cNvCxnSpPr>
          <p:nvPr/>
        </p:nvCxnSpPr>
        <p:spPr>
          <a:xfrm flipV="1">
            <a:off x="9959260" y="4099268"/>
            <a:ext cx="1396587" cy="99603"/>
          </a:xfrm>
          <a:prstGeom prst="bentConnector4">
            <a:avLst>
              <a:gd name="adj1" fmla="val 39366"/>
              <a:gd name="adj2" fmla="val 444699"/>
            </a:avLst>
          </a:prstGeom>
          <a:ln>
            <a:solidFill>
              <a:schemeClr val="tx2"/>
            </a:solidFill>
            <a:prstDash val="lg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767560F-11D7-8FB3-E856-4F81AFDD2B3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3455" y="6079528"/>
            <a:ext cx="1169447" cy="221141"/>
          </a:xfrm>
          <a:prstGeom prst="rect">
            <a:avLst/>
          </a:prstGeom>
        </p:spPr>
      </p:pic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594D910-883D-B1D5-D5EB-B4EAD0CA6CB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66" y="5614691"/>
            <a:ext cx="860729" cy="221141"/>
          </a:xfrm>
          <a:prstGeom prst="rect">
            <a:avLst/>
          </a:prstGeom>
        </p:spPr>
      </p:pic>
      <p:pic>
        <p:nvPicPr>
          <p:cNvPr id="12" name="Image 1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923F807-D76A-C553-625C-D579EE7099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666" y="6079528"/>
            <a:ext cx="1172665" cy="221141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93418AB3-53FC-4BA2-8FF9-7D9A021E5CCB}"/>
              </a:ext>
            </a:extLst>
          </p:cNvPr>
          <p:cNvGrpSpPr/>
          <p:nvPr/>
        </p:nvGrpSpPr>
        <p:grpSpPr>
          <a:xfrm>
            <a:off x="1339162" y="1868840"/>
            <a:ext cx="8620097" cy="4560457"/>
            <a:chOff x="1339164" y="1872585"/>
            <a:chExt cx="8620097" cy="4560457"/>
          </a:xfrm>
        </p:grpSpPr>
        <p:grpSp>
          <p:nvGrpSpPr>
            <p:cNvPr id="14" name="Groupe 13">
              <a:extLst>
                <a:ext uri="{FF2B5EF4-FFF2-40B4-BE49-F238E27FC236}">
                  <a16:creationId xmlns:a16="http://schemas.microsoft.com/office/drawing/2014/main" id="{A8E315B0-2375-2885-8DE3-51A2D2BEAAA9}"/>
                </a:ext>
              </a:extLst>
            </p:cNvPr>
            <p:cNvGrpSpPr/>
            <p:nvPr/>
          </p:nvGrpSpPr>
          <p:grpSpPr>
            <a:xfrm>
              <a:off x="1340237" y="1872585"/>
              <a:ext cx="8619024" cy="4560457"/>
              <a:chOff x="1340237" y="1872585"/>
              <a:chExt cx="8619024" cy="4560457"/>
            </a:xfrm>
          </p:grpSpPr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06A43FF6-E2D1-F7D5-8B51-1141A663AD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36242" t="9432" r="15558"/>
              <a:stretch/>
            </p:blipFill>
            <p:spPr>
              <a:xfrm>
                <a:off x="6133259" y="2391865"/>
                <a:ext cx="3148149" cy="4041176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0D8F106A-03C0-CD8D-C38D-152B477CEE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0117" t="9432" r="64635"/>
              <a:stretch/>
            </p:blipFill>
            <p:spPr>
              <a:xfrm>
                <a:off x="2722701" y="2391865"/>
                <a:ext cx="995841" cy="4041176"/>
              </a:xfrm>
              <a:prstGeom prst="rect">
                <a:avLst/>
              </a:prstGeom>
            </p:spPr>
          </p:pic>
          <p:sp>
            <p:nvSpPr>
              <p:cNvPr id="18" name="ZoneTexte 17">
                <a:extLst>
                  <a:ext uri="{FF2B5EF4-FFF2-40B4-BE49-F238E27FC236}">
                    <a16:creationId xmlns:a16="http://schemas.microsoft.com/office/drawing/2014/main" id="{45573CE9-9CD3-44D3-611D-DDA67BE84CD6}"/>
                  </a:ext>
                </a:extLst>
              </p:cNvPr>
              <p:cNvSpPr txBox="1"/>
              <p:nvPr/>
            </p:nvSpPr>
            <p:spPr>
              <a:xfrm>
                <a:off x="6570652" y="1872585"/>
                <a:ext cx="3388609" cy="278875"/>
              </a:xfrm>
              <a:prstGeom prst="snip1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i="1" dirty="0">
                    <a:solidFill>
                      <a:schemeClr val="tx1">
                        <a:lumMod val="50000"/>
                        <a:lumOff val="50000"/>
                      </a:schemeClr>
                    </a:solidFill>
                  </a:rPr>
                  <a:t>Mise en réseau, FAD, miroirs non détaillés ici, … </a:t>
                </a:r>
              </a:p>
            </p:txBody>
          </p:sp>
          <p:pic>
            <p:nvPicPr>
              <p:cNvPr id="19" name="Image 18">
                <a:extLst>
                  <a:ext uri="{FF2B5EF4-FFF2-40B4-BE49-F238E27FC236}">
                    <a16:creationId xmlns:a16="http://schemas.microsoft.com/office/drawing/2014/main" id="{FABE1D7D-CCDE-BFFB-2DE8-E497117DA0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77" t="22033" r="81568"/>
              <a:stretch/>
            </p:blipFill>
            <p:spPr>
              <a:xfrm>
                <a:off x="1340237" y="2954127"/>
                <a:ext cx="1172665" cy="3478915"/>
              </a:xfrm>
              <a:prstGeom prst="rect">
                <a:avLst/>
              </a:prstGeom>
            </p:spPr>
          </p:pic>
          <p:pic>
            <p:nvPicPr>
              <p:cNvPr id="20" name="Image 19">
                <a:extLst>
                  <a:ext uri="{FF2B5EF4-FFF2-40B4-BE49-F238E27FC236}">
                    <a16:creationId xmlns:a16="http://schemas.microsoft.com/office/drawing/2014/main" id="{5C886880-4D96-8738-C030-68913A5FE4D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77" t="9664" r="81568" b="80903"/>
              <a:stretch/>
            </p:blipFill>
            <p:spPr>
              <a:xfrm>
                <a:off x="5109536" y="2064046"/>
                <a:ext cx="1172665" cy="420887"/>
              </a:xfrm>
              <a:prstGeom prst="rect">
                <a:avLst/>
              </a:prstGeom>
            </p:spPr>
          </p:pic>
          <p:pic>
            <p:nvPicPr>
              <p:cNvPr id="21" name="Image 20">
                <a:extLst>
                  <a:ext uri="{FF2B5EF4-FFF2-40B4-BE49-F238E27FC236}">
                    <a16:creationId xmlns:a16="http://schemas.microsoft.com/office/drawing/2014/main" id="{C5095659-7BF6-2CC1-CC9B-33B593F55EB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20117" r="64635" b="90567"/>
              <a:stretch/>
            </p:blipFill>
            <p:spPr>
              <a:xfrm>
                <a:off x="1966422" y="2064046"/>
                <a:ext cx="995841" cy="420887"/>
              </a:xfrm>
              <a:prstGeom prst="rect">
                <a:avLst/>
              </a:prstGeom>
            </p:spPr>
          </p:pic>
          <p:pic>
            <p:nvPicPr>
              <p:cNvPr id="22" name="Image 21">
                <a:extLst>
                  <a:ext uri="{FF2B5EF4-FFF2-40B4-BE49-F238E27FC236}">
                    <a16:creationId xmlns:a16="http://schemas.microsoft.com/office/drawing/2014/main" id="{79C346D8-C126-CAB0-51EF-F53CD67FBE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477" t="22033" r="81568"/>
              <a:stretch/>
            </p:blipFill>
            <p:spPr>
              <a:xfrm>
                <a:off x="4901666" y="2954127"/>
                <a:ext cx="1172665" cy="3478915"/>
              </a:xfrm>
              <a:prstGeom prst="rect">
                <a:avLst/>
              </a:prstGeom>
            </p:spPr>
          </p:pic>
        </p:grp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1CEC8F96-6ACF-D71B-F3B6-A7269FE990A1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339164" y="5683432"/>
              <a:ext cx="1114425" cy="152400"/>
            </a:xfrm>
            <a:prstGeom prst="rect">
              <a:avLst/>
            </a:prstGeom>
          </p:spPr>
        </p:pic>
      </p:grpSp>
      <p:pic>
        <p:nvPicPr>
          <p:cNvPr id="26" name="Image 25" descr="Une image contenant Police, logo, Graphique, symbole&#10;&#10;Description générée automatiquement">
            <a:extLst>
              <a:ext uri="{FF2B5EF4-FFF2-40B4-BE49-F238E27FC236}">
                <a16:creationId xmlns:a16="http://schemas.microsoft.com/office/drawing/2014/main" id="{1B93713B-1A6F-F460-FEDC-A1914EEB779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23191" y="5506747"/>
            <a:ext cx="836370" cy="222520"/>
          </a:xfrm>
          <a:prstGeom prst="rect">
            <a:avLst/>
          </a:prstGeom>
        </p:spPr>
      </p:pic>
      <p:pic>
        <p:nvPicPr>
          <p:cNvPr id="27" name="Image 26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B43A6CBF-67CD-3D36-0E8B-EE8F124563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9974" y="6009808"/>
            <a:ext cx="966460" cy="180291"/>
          </a:xfrm>
          <a:prstGeom prst="rect">
            <a:avLst/>
          </a:prstGeom>
        </p:spPr>
      </p:pic>
      <p:pic>
        <p:nvPicPr>
          <p:cNvPr id="28" name="Image 27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D46B6F1F-E5FD-85D8-0952-A64B4CDD5A1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7156" y="6003615"/>
            <a:ext cx="966460" cy="180291"/>
          </a:xfrm>
          <a:prstGeom prst="rect">
            <a:avLst/>
          </a:prstGeom>
        </p:spPr>
      </p:pic>
      <p:pic>
        <p:nvPicPr>
          <p:cNvPr id="29" name="Image 28" descr="Une image contenant Police, Graphique, logo, symbole&#10;&#10;Description générée automatiquement">
            <a:extLst>
              <a:ext uri="{FF2B5EF4-FFF2-40B4-BE49-F238E27FC236}">
                <a16:creationId xmlns:a16="http://schemas.microsoft.com/office/drawing/2014/main" id="{2DA331C9-F264-8BFD-7F8F-3D6908F47E9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5780" y="5970481"/>
            <a:ext cx="966460" cy="180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5914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73E0C347-9B31-8428-6998-10B23D066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10D3FD-4707-410B-55D8-A3BEC1C8AA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52258E6-8A92-F022-A389-C5188E67DB13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noProof="1">
                <a:solidFill>
                  <a:schemeClr val="accent1">
                    <a:lumMod val="75000"/>
                  </a:schemeClr>
                </a:solidFill>
                <a:latin typeface="Arial"/>
              </a:rPr>
              <a:t>Les ECS / ECS-CMSI</a:t>
            </a:r>
            <a:endParaRPr lang="fr-FR" sz="1600" b="1" noProof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131232E-B800-387A-8C2C-8A167ADB31B3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41592" y="1980268"/>
            <a:ext cx="5657970" cy="410139"/>
          </a:xfrm>
          <a:prstGeom prst="rect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7DBC228-3981-249B-FED5-EC347B894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0655" y="1578586"/>
            <a:ext cx="1979844" cy="369336"/>
          </a:xfrm>
          <a:prstGeom prst="rect">
            <a:avLst/>
          </a:prstGeom>
        </p:spPr>
      </p:pic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16A8F3D-67DC-7283-10EF-DF209F25E54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4960" y="1578586"/>
            <a:ext cx="1366157" cy="363473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E1F044D-5C00-532E-062D-CEB4F265A4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43447" y="2602421"/>
            <a:ext cx="4429182" cy="45898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A74129C0-A452-6D75-6AB9-23973D3C172A}"/>
              </a:ext>
            </a:extLst>
          </p:cNvPr>
          <p:cNvGrpSpPr/>
          <p:nvPr/>
        </p:nvGrpSpPr>
        <p:grpSpPr>
          <a:xfrm>
            <a:off x="541592" y="3272200"/>
            <a:ext cx="10531037" cy="3116062"/>
            <a:chOff x="316702" y="3344571"/>
            <a:chExt cx="10531037" cy="3116062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324A31A1-5607-8CDD-98EE-C40DBFF0ED85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1608443" y="3441346"/>
              <a:ext cx="8531276" cy="2818181"/>
              <a:chOff x="569700" y="2189538"/>
              <a:chExt cx="10953781" cy="3618419"/>
            </a:xfrm>
            <a:effectLst/>
          </p:grpSpPr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1AB71A93-B081-424E-8224-E0B0900EFA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569700" y="2189538"/>
                <a:ext cx="8151361" cy="3479912"/>
              </a:xfrm>
              <a:prstGeom prst="rect">
                <a:avLst/>
              </a:prstGeom>
              <a:ln>
                <a:noFill/>
              </a:ln>
            </p:spPr>
          </p:pic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044C7F62-BC84-F416-870D-4792BC09145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6757471" y="3419902"/>
                <a:ext cx="3114971" cy="509592"/>
              </a:xfrm>
              <a:prstGeom prst="rect">
                <a:avLst/>
              </a:prstGeom>
              <a:noFill/>
              <a:ln w="12700"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 dirty="0"/>
              </a:p>
            </p:txBody>
          </p:sp>
          <p:cxnSp>
            <p:nvCxnSpPr>
              <p:cNvPr id="14" name="Connecteur : en angle 13">
                <a:extLst>
                  <a:ext uri="{FF2B5EF4-FFF2-40B4-BE49-F238E27FC236}">
                    <a16:creationId xmlns:a16="http://schemas.microsoft.com/office/drawing/2014/main" id="{0B4D068B-60EC-91B3-49A4-E57515DC6332}"/>
                  </a:ext>
                </a:extLst>
              </p:cNvPr>
              <p:cNvCxnSpPr>
                <a:cxnSpLocks/>
                <a:stCxn id="16" idx="2"/>
                <a:endCxn id="15" idx="1"/>
              </p:cNvCxnSpPr>
              <p:nvPr/>
            </p:nvCxnSpPr>
            <p:spPr>
              <a:xfrm rot="16200000" flipH="1">
                <a:off x="6005388" y="4713377"/>
                <a:ext cx="950709" cy="902553"/>
              </a:xfrm>
              <a:prstGeom prst="bentConnector2">
                <a:avLst/>
              </a:prstGeom>
              <a:ln w="12700">
                <a:solidFill>
                  <a:schemeClr val="tx1">
                    <a:lumMod val="65000"/>
                    <a:lumOff val="35000"/>
                  </a:schemeClr>
                </a:solidFill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5" name="ZoneTexte 14">
                <a:extLst>
                  <a:ext uri="{FF2B5EF4-FFF2-40B4-BE49-F238E27FC236}">
                    <a16:creationId xmlns:a16="http://schemas.microsoft.com/office/drawing/2014/main" id="{FAAB1F59-0092-1DBF-50EF-F0751E393FA9}"/>
                  </a:ext>
                </a:extLst>
              </p:cNvPr>
              <p:cNvSpPr txBox="1"/>
              <p:nvPr/>
            </p:nvSpPr>
            <p:spPr>
              <a:xfrm>
                <a:off x="6932019" y="5472061"/>
                <a:ext cx="4591460" cy="3358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fr-FR" sz="1100" dirty="0"/>
                  <a:t>Relais programmables (entrées / sorties)</a:t>
                </a:r>
              </a:p>
            </p:txBody>
          </p:sp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06CD7B5A-7B0C-2730-2ADC-6A0F2398439C}"/>
                  </a:ext>
                </a:extLst>
              </p:cNvPr>
              <p:cNvSpPr/>
              <p:nvPr/>
            </p:nvSpPr>
            <p:spPr>
              <a:xfrm>
                <a:off x="5594038" y="4482560"/>
                <a:ext cx="870856" cy="206740"/>
              </a:xfrm>
              <a:prstGeom prst="rect">
                <a:avLst/>
              </a:prstGeom>
              <a:noFill/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466EDF91-F75C-63E5-E230-60DCCDA73C87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9057092" y="2870197"/>
                <a:ext cx="2466389" cy="1807941"/>
              </a:xfrm>
              <a:prstGeom prst="rect">
                <a:avLst/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fr-FR" sz="1333" dirty="0"/>
                  <a:t>CMSI  indépendant </a:t>
                </a:r>
              </a:p>
              <a:p>
                <a:pPr algn="ctr"/>
                <a:r>
                  <a:rPr lang="fr-FR" sz="900" i="1" dirty="0"/>
                  <a:t>(si conforme à configuration </a:t>
                </a:r>
              </a:p>
              <a:p>
                <a:pPr algn="ctr"/>
                <a:r>
                  <a:rPr lang="fr-FR" sz="900" i="1" dirty="0"/>
                  <a:t>ECS / ECS-CMSI)</a:t>
                </a:r>
              </a:p>
              <a:p>
                <a:pPr algn="ctr"/>
                <a:endParaRPr lang="fr-FR" sz="1333" dirty="0"/>
              </a:p>
              <a:p>
                <a:pPr algn="ctr"/>
                <a:r>
                  <a:rPr lang="fr-FR" sz="1333" dirty="0"/>
                  <a:t>INfluence S</a:t>
                </a:r>
              </a:p>
              <a:p>
                <a:pPr algn="ctr"/>
                <a:r>
                  <a:rPr lang="fr-FR" sz="1333" dirty="0"/>
                  <a:t>CMSI.COM</a:t>
                </a:r>
              </a:p>
            </p:txBody>
          </p:sp>
        </p:grpSp>
        <p:sp>
          <p:nvSpPr>
            <p:cNvPr id="11" name="Rectangle : coins arrondis 10">
              <a:extLst>
                <a:ext uri="{FF2B5EF4-FFF2-40B4-BE49-F238E27FC236}">
                  <a16:creationId xmlns:a16="http://schemas.microsoft.com/office/drawing/2014/main" id="{C681ED8E-68D6-2CAA-4EC1-B5E057CC6E75}"/>
                </a:ext>
              </a:extLst>
            </p:cNvPr>
            <p:cNvSpPr/>
            <p:nvPr/>
          </p:nvSpPr>
          <p:spPr>
            <a:xfrm>
              <a:off x="316702" y="3344571"/>
              <a:ext cx="10531037" cy="3116062"/>
            </a:xfrm>
            <a:prstGeom prst="roundRect">
              <a:avLst>
                <a:gd name="adj" fmla="val 2992"/>
              </a:avLst>
            </a:prstGeom>
            <a:noFill/>
            <a:ln>
              <a:solidFill>
                <a:srgbClr val="00206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pic>
        <p:nvPicPr>
          <p:cNvPr id="18" name="Image 17">
            <a:extLst>
              <a:ext uri="{FF2B5EF4-FFF2-40B4-BE49-F238E27FC236}">
                <a16:creationId xmlns:a16="http://schemas.microsoft.com/office/drawing/2014/main" id="{7DDAFD8B-C87A-5E8A-56B4-80A2422AA9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1592" y="2602421"/>
            <a:ext cx="5657970" cy="458982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4A245616-1E67-4C2B-8B71-8E4179E9670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43446" y="1980268"/>
            <a:ext cx="4429183" cy="421047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B734B053-B867-2EED-71F4-CA85D3F076A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-10212" t="52586"/>
          <a:stretch/>
        </p:blipFill>
        <p:spPr>
          <a:xfrm flipH="1">
            <a:off x="10836359" y="3605991"/>
            <a:ext cx="543653" cy="586221"/>
          </a:xfrm>
          <a:prstGeom prst="rect">
            <a:avLst/>
          </a:prstGeom>
        </p:spPr>
      </p:pic>
      <p:pic>
        <p:nvPicPr>
          <p:cNvPr id="21" name="Image 20">
            <a:extLst>
              <a:ext uri="{FF2B5EF4-FFF2-40B4-BE49-F238E27FC236}">
                <a16:creationId xmlns:a16="http://schemas.microsoft.com/office/drawing/2014/main" id="{302CFF23-E69D-F7B8-554E-827BB5C29F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82126" y="5663200"/>
            <a:ext cx="594027" cy="495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42763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40E2DA9-C2BE-802E-8496-D54B55B1FF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8B64D07-1F2E-2683-64F2-AAB4F74E8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CF3F45-A6C4-EA8C-CC44-A82ED39BDF7E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ECS-CMSI intégrés : ergonomie d’exploitation,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blocs fonctionnels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77AF21C4-060A-05F6-B10D-2E26A3877CBA}"/>
              </a:ext>
            </a:extLst>
          </p:cNvPr>
          <p:cNvSpPr txBox="1"/>
          <p:nvPr/>
        </p:nvSpPr>
        <p:spPr>
          <a:xfrm>
            <a:off x="4148343" y="1578586"/>
            <a:ext cx="7832302" cy="307777"/>
          </a:xfrm>
          <a:prstGeom prst="rect">
            <a:avLst/>
          </a:prstGeom>
          <a:solidFill>
            <a:srgbClr val="CCFFFF"/>
          </a:solidFill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fr-FR" sz="1400" dirty="0">
                <a:solidFill>
                  <a:srgbClr val="002060"/>
                </a:solidFill>
                <a:latin typeface="HelveticaNeueLT Pro 47 LtCn" panose="020B0406020202030204" pitchFamily="34" charset="0"/>
              </a:rPr>
              <a:t>Les blocs fonctionnels permettent un repérage facile des signalisations et commandes.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8B779CE5-1382-3598-1287-49C86C1EE6B8}"/>
              </a:ext>
            </a:extLst>
          </p:cNvPr>
          <p:cNvGrpSpPr/>
          <p:nvPr/>
        </p:nvGrpSpPr>
        <p:grpSpPr>
          <a:xfrm>
            <a:off x="211353" y="2283142"/>
            <a:ext cx="11797755" cy="3584388"/>
            <a:chOff x="211353" y="2709275"/>
            <a:chExt cx="11797755" cy="3584388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F8614838-F3B6-E83F-8D3F-AA31DC0124A8}"/>
                </a:ext>
              </a:extLst>
            </p:cNvPr>
            <p:cNvSpPr/>
            <p:nvPr/>
          </p:nvSpPr>
          <p:spPr>
            <a:xfrm>
              <a:off x="211353" y="2709275"/>
              <a:ext cx="3702456" cy="647724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b="1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C3C8DFB8-C1BA-453A-27D6-694282272ED1}"/>
                </a:ext>
              </a:extLst>
            </p:cNvPr>
            <p:cNvSpPr/>
            <p:nvPr/>
          </p:nvSpPr>
          <p:spPr>
            <a:xfrm>
              <a:off x="3987438" y="2720284"/>
              <a:ext cx="1755172" cy="653588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b="1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1407AA11-D646-2931-D7FF-CC9CABCB8702}"/>
                </a:ext>
              </a:extLst>
            </p:cNvPr>
            <p:cNvSpPr/>
            <p:nvPr/>
          </p:nvSpPr>
          <p:spPr>
            <a:xfrm>
              <a:off x="5816237" y="2726145"/>
              <a:ext cx="1808780" cy="641864"/>
            </a:xfrm>
            <a:prstGeom prst="rect">
              <a:avLst/>
            </a:prstGeom>
            <a:ln w="127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b="1" dirty="0"/>
            </a:p>
          </p:txBody>
        </p:sp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2E02B1B8-E5AD-CEB6-1BEC-19163410EB99}"/>
                </a:ext>
              </a:extLst>
            </p:cNvPr>
            <p:cNvSpPr txBox="1"/>
            <p:nvPr/>
          </p:nvSpPr>
          <p:spPr>
            <a:xfrm>
              <a:off x="259946" y="2766397"/>
              <a:ext cx="3605273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33" b="1" dirty="0">
                  <a:solidFill>
                    <a:schemeClr val="bg1"/>
                  </a:solidFill>
                  <a:latin typeface="HelveticaNeueLT Pro 47 LtCn" panose="020B0406020202030204" pitchFamily="34" charset="0"/>
                </a:rPr>
                <a:t>Bloc commandes </a:t>
              </a:r>
            </a:p>
            <a:p>
              <a:pPr algn="ctr"/>
              <a:r>
                <a:rPr lang="fr-FR" sz="1333" b="1" dirty="0">
                  <a:solidFill>
                    <a:schemeClr val="bg1"/>
                  </a:solidFill>
                  <a:latin typeface="HelveticaNeueLT Pro 47 LtCn" panose="020B0406020202030204" pitchFamily="34" charset="0"/>
                </a:rPr>
                <a:t>et signalisations générales</a:t>
              </a: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8FE65807-B901-8990-BF08-DBFAEFB8D762}"/>
                </a:ext>
              </a:extLst>
            </p:cNvPr>
            <p:cNvSpPr txBox="1"/>
            <p:nvPr/>
          </p:nvSpPr>
          <p:spPr>
            <a:xfrm>
              <a:off x="3987438" y="2766397"/>
              <a:ext cx="1755172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33" b="1" dirty="0">
                  <a:solidFill>
                    <a:schemeClr val="bg1"/>
                  </a:solidFill>
                  <a:latin typeface="HelveticaNeueLT Pro 47 LtCn" panose="020B0406020202030204" pitchFamily="34" charset="0"/>
                </a:rPr>
                <a:t>Bloc </a:t>
              </a:r>
            </a:p>
            <a:p>
              <a:pPr algn="ctr"/>
              <a:r>
                <a:rPr lang="fr-FR" sz="1333" b="1" dirty="0">
                  <a:solidFill>
                    <a:schemeClr val="bg1"/>
                  </a:solidFill>
                  <a:latin typeface="HelveticaNeueLT Pro 47 LtCn" panose="020B0406020202030204" pitchFamily="34" charset="0"/>
                </a:rPr>
                <a:t>évacuation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753DAD1-4E42-0124-8B38-3CA9276DE2F9}"/>
                </a:ext>
              </a:extLst>
            </p:cNvPr>
            <p:cNvSpPr txBox="1"/>
            <p:nvPr/>
          </p:nvSpPr>
          <p:spPr>
            <a:xfrm>
              <a:off x="5844026" y="2766396"/>
              <a:ext cx="1755172" cy="5025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333" b="1" dirty="0">
                  <a:solidFill>
                    <a:schemeClr val="bg1"/>
                  </a:solidFill>
                  <a:latin typeface="HelveticaNeueLT Pro 47 LtCn" panose="020B0406020202030204" pitchFamily="34" charset="0"/>
                </a:rPr>
                <a:t>Bloc </a:t>
              </a:r>
            </a:p>
            <a:p>
              <a:pPr algn="ctr"/>
              <a:r>
                <a:rPr lang="fr-FR" sz="1333" b="1" dirty="0">
                  <a:solidFill>
                    <a:schemeClr val="bg1"/>
                  </a:solidFill>
                  <a:latin typeface="HelveticaNeueLT Pro 47 LtCn" panose="020B0406020202030204" pitchFamily="34" charset="0"/>
                </a:rPr>
                <a:t>mise en sécurité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FFE2A675-960A-5DF3-4754-6AB19D144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11354" y="3486372"/>
              <a:ext cx="7413663" cy="2807291"/>
            </a:xfrm>
            <a:prstGeom prst="rect">
              <a:avLst/>
            </a:prstGeom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DBD19B4E-6E77-8A66-2015-51693771D58D}"/>
                </a:ext>
              </a:extLst>
            </p:cNvPr>
            <p:cNvSpPr/>
            <p:nvPr/>
          </p:nvSpPr>
          <p:spPr>
            <a:xfrm>
              <a:off x="7811905" y="2719419"/>
              <a:ext cx="4197203" cy="353943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fr-FR" sz="1600" dirty="0">
                  <a:latin typeface="+mj-lt"/>
                </a:rPr>
                <a:t>Exploitation simple des unités centrales.</a:t>
              </a:r>
            </a:p>
            <a:p>
              <a:pPr marL="228594" indent="-228594">
                <a:buFont typeface="Wingdings" panose="05000000000000000000" pitchFamily="2" charset="2"/>
                <a:buChar char="§"/>
              </a:pPr>
              <a:endParaRPr lang="fr-FR" sz="1600" dirty="0">
                <a:latin typeface="+mj-lt"/>
              </a:endParaRPr>
            </a:p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fr-FR" sz="1600" dirty="0">
                  <a:latin typeface="+mj-lt"/>
                </a:rPr>
                <a:t>Organisation en blocs fonctionnels.</a:t>
              </a:r>
            </a:p>
            <a:p>
              <a:endParaRPr lang="fr-FR" sz="1600" dirty="0">
                <a:latin typeface="+mj-lt"/>
              </a:endParaRPr>
            </a:p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fr-FR" sz="1600" dirty="0">
                  <a:latin typeface="+mj-lt"/>
                </a:rPr>
                <a:t>Consignes sur alarme feu et dérangement. </a:t>
              </a:r>
            </a:p>
            <a:p>
              <a:pPr marL="228594" indent="-228594">
                <a:buFont typeface="Wingdings" panose="05000000000000000000" pitchFamily="2" charset="2"/>
                <a:buChar char="§"/>
              </a:pPr>
              <a:endParaRPr lang="fr-FR" sz="1600" dirty="0">
                <a:latin typeface="+mj-lt"/>
              </a:endParaRPr>
            </a:p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fr-FR" sz="1600" b="1" dirty="0">
                  <a:solidFill>
                    <a:schemeClr val="accent1"/>
                  </a:solidFill>
                  <a:latin typeface="+mj-lt"/>
                </a:rPr>
                <a:t>Textes en clair de 40 caractères par information (zones, adresses, consignes, unité centrale).</a:t>
              </a:r>
            </a:p>
            <a:p>
              <a:pPr marL="228594" indent="-228594">
                <a:buFont typeface="Wingdings" panose="05000000000000000000" pitchFamily="2" charset="2"/>
                <a:buChar char="§"/>
              </a:pPr>
              <a:endParaRPr lang="fr-FR" sz="1600" dirty="0">
                <a:latin typeface="+mj-lt"/>
              </a:endParaRPr>
            </a:p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fr-FR" sz="1600" dirty="0">
                  <a:latin typeface="+mj-lt"/>
                </a:rPr>
                <a:t>Personnalisation des signalisations.</a:t>
              </a:r>
            </a:p>
            <a:p>
              <a:pPr marL="228594" indent="-228594">
                <a:buFont typeface="Wingdings" panose="05000000000000000000" pitchFamily="2" charset="2"/>
                <a:buChar char="§"/>
              </a:pPr>
              <a:endParaRPr lang="fr-FR" sz="1600" dirty="0">
                <a:latin typeface="+mj-lt"/>
              </a:endParaRPr>
            </a:p>
            <a:p>
              <a:pPr marL="228594" indent="-228594">
                <a:buFont typeface="Wingdings" panose="05000000000000000000" pitchFamily="2" charset="2"/>
                <a:buChar char="§"/>
              </a:pPr>
              <a:r>
                <a:rPr lang="fr-FR" sz="1600" dirty="0">
                  <a:latin typeface="+mj-lt"/>
                </a:rPr>
                <a:t>Personnalisation des commandes.</a:t>
              </a:r>
            </a:p>
          </p:txBody>
        </p:sp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0B8752D5-8AE6-67EE-4F9E-2F0646CD3D04}"/>
                </a:ext>
              </a:extLst>
            </p:cNvPr>
            <p:cNvSpPr txBox="1"/>
            <p:nvPr/>
          </p:nvSpPr>
          <p:spPr>
            <a:xfrm>
              <a:off x="257358" y="5991778"/>
              <a:ext cx="3463305" cy="25654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fr-FR" sz="1067" i="1" dirty="0">
                  <a:solidFill>
                    <a:schemeClr val="bg1"/>
                  </a:solidFill>
                </a:rPr>
                <a:t>Exemple INfluence I ou INitium I (ECS/CMSI intégré)</a:t>
              </a:r>
            </a:p>
          </p:txBody>
        </p:sp>
      </p:grpSp>
      <p:pic>
        <p:nvPicPr>
          <p:cNvPr id="16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0DB6FA9-E39A-4FED-46A6-2B5EC4D8E1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88" y="1578586"/>
            <a:ext cx="1366157" cy="363473"/>
          </a:xfrm>
          <a:prstGeom prst="rect">
            <a:avLst/>
          </a:prstGeom>
        </p:spPr>
      </p:pic>
      <p:pic>
        <p:nvPicPr>
          <p:cNvPr id="17" name="Image 1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BC9CA81-3D15-083D-B216-5E432A1371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8586"/>
            <a:ext cx="1979844" cy="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3715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B6AB7A2-F4EE-E38F-FB08-107BC4C429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13BC9EA-1AB6-99FF-1BEE-0756B02710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15</a:t>
            </a:fld>
            <a:endParaRPr lang="en-US"/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B0DC2D4F-60C7-B5A8-81F6-B975D5171A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24241" y="3303792"/>
            <a:ext cx="3959668" cy="21994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08CAFDB4-8322-FE4A-7AB5-FB4394930FFB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" y="3303792"/>
            <a:ext cx="2146832" cy="1976939"/>
          </a:xfrm>
          <a:prstGeom prst="rect">
            <a:avLst/>
          </a:prstGeom>
        </p:spPr>
      </p:pic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D3B9A169-12D0-A25D-9440-9C1E5E3969E4}"/>
              </a:ext>
            </a:extLst>
          </p:cNvPr>
          <p:cNvSpPr/>
          <p:nvPr/>
        </p:nvSpPr>
        <p:spPr>
          <a:xfrm>
            <a:off x="2651135" y="4068824"/>
            <a:ext cx="463107" cy="44687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59002B5-3896-45F3-8835-3A4DC35E67EE}"/>
              </a:ext>
            </a:extLst>
          </p:cNvPr>
          <p:cNvSpPr/>
          <p:nvPr/>
        </p:nvSpPr>
        <p:spPr>
          <a:xfrm>
            <a:off x="10992310" y="2975207"/>
            <a:ext cx="959223" cy="25243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7E7687E5-EFEF-E2B3-08D4-753EDA9D59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8152" y="2546592"/>
            <a:ext cx="4312796" cy="3921088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36785DB0-4B91-2E07-944B-BF0BF96DE30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27"/>
          <a:stretch/>
        </p:blipFill>
        <p:spPr>
          <a:xfrm>
            <a:off x="3256746" y="2867626"/>
            <a:ext cx="4198111" cy="312600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22BF680C-8FB3-B98E-15CE-3DE2E7936F3B}"/>
              </a:ext>
            </a:extLst>
          </p:cNvPr>
          <p:cNvSpPr/>
          <p:nvPr/>
        </p:nvSpPr>
        <p:spPr>
          <a:xfrm>
            <a:off x="4188354" y="3462192"/>
            <a:ext cx="3243885" cy="295836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C6B6DE3-521F-2C88-6CF2-D41990F15B46}"/>
              </a:ext>
            </a:extLst>
          </p:cNvPr>
          <p:cNvSpPr/>
          <p:nvPr/>
        </p:nvSpPr>
        <p:spPr>
          <a:xfrm>
            <a:off x="8146859" y="3456222"/>
            <a:ext cx="394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</a:pPr>
            <a:r>
              <a:rPr lang="fr-FR" sz="1200" dirty="0">
                <a:solidFill>
                  <a:schemeClr val="tx2"/>
                </a:solidFill>
                <a:latin typeface="Arial" charset="0"/>
                <a:cs typeface="Arial" charset="0"/>
              </a:rPr>
              <a:t>Barre des taches, accès tactile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59275E1-16BC-4F30-E45D-D5C745B62257}"/>
              </a:ext>
            </a:extLst>
          </p:cNvPr>
          <p:cNvSpPr/>
          <p:nvPr/>
        </p:nvSpPr>
        <p:spPr>
          <a:xfrm>
            <a:off x="8124241" y="4998589"/>
            <a:ext cx="395966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</a:pPr>
            <a:r>
              <a:rPr lang="fr-FR" sz="1200" dirty="0">
                <a:solidFill>
                  <a:schemeClr val="tx2"/>
                </a:solidFill>
                <a:latin typeface="Arial" charset="0"/>
                <a:cs typeface="Arial" charset="0"/>
              </a:rPr>
              <a:t>Accès rapide aux menus / codes /évènements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CFBE3D06-A7C4-1247-CFA9-EC31A375B3D7}"/>
              </a:ext>
            </a:extLst>
          </p:cNvPr>
          <p:cNvSpPr txBox="1"/>
          <p:nvPr/>
        </p:nvSpPr>
        <p:spPr>
          <a:xfrm>
            <a:off x="8146858" y="4107371"/>
            <a:ext cx="3937051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fr-FR" sz="1200" b="1" dirty="0">
                <a:solidFill>
                  <a:srgbClr val="1F497D"/>
                </a:solidFill>
                <a:latin typeface="Arial" charset="0"/>
                <a:cs typeface="Arial" charset="0"/>
              </a:rPr>
              <a:t>Affichages toujours visibles et accessibles</a:t>
            </a:r>
          </a:p>
          <a:p>
            <a:pPr algn="ctr" defTabSz="914377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fr-FR" sz="1200" b="1" dirty="0">
                <a:solidFill>
                  <a:srgbClr val="1F497D"/>
                </a:solidFill>
                <a:latin typeface="Arial" charset="0"/>
                <a:cs typeface="Arial" charset="0"/>
              </a:rPr>
              <a:t>quelque soit l’évènement en cours</a:t>
            </a:r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2538E987-E212-9304-43A8-5271EFA6AE1A}"/>
              </a:ext>
            </a:extLst>
          </p:cNvPr>
          <p:cNvSpPr/>
          <p:nvPr/>
        </p:nvSpPr>
        <p:spPr>
          <a:xfrm rot="10800000">
            <a:off x="10013104" y="4664169"/>
            <a:ext cx="287384" cy="325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DFB38F38-F45F-73B6-B652-219C279ACA2F}"/>
              </a:ext>
            </a:extLst>
          </p:cNvPr>
          <p:cNvSpPr/>
          <p:nvPr/>
        </p:nvSpPr>
        <p:spPr>
          <a:xfrm>
            <a:off x="10013104" y="3772953"/>
            <a:ext cx="287384" cy="325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473FBE6A-F23C-72AB-E83D-94563C727262}"/>
              </a:ext>
            </a:extLst>
          </p:cNvPr>
          <p:cNvCxnSpPr>
            <a:cxnSpLocks/>
            <a:stCxn id="10" idx="3"/>
            <a:endCxn id="11" idx="1"/>
          </p:cNvCxnSpPr>
          <p:nvPr/>
        </p:nvCxnSpPr>
        <p:spPr>
          <a:xfrm flipV="1">
            <a:off x="7432239" y="3594722"/>
            <a:ext cx="714620" cy="1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ctangle 16">
            <a:extLst>
              <a:ext uri="{FF2B5EF4-FFF2-40B4-BE49-F238E27FC236}">
                <a16:creationId xmlns:a16="http://schemas.microsoft.com/office/drawing/2014/main" id="{8EABB352-10F6-C024-C5F3-54BE01832679}"/>
              </a:ext>
            </a:extLst>
          </p:cNvPr>
          <p:cNvSpPr/>
          <p:nvPr/>
        </p:nvSpPr>
        <p:spPr>
          <a:xfrm>
            <a:off x="4210971" y="5004559"/>
            <a:ext cx="1350776" cy="295836"/>
          </a:xfrm>
          <a:prstGeom prst="rect">
            <a:avLst/>
          </a:prstGeom>
          <a:noFill/>
          <a:ln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18" name="Connecteur droit avec flèche 17">
            <a:extLst>
              <a:ext uri="{FF2B5EF4-FFF2-40B4-BE49-F238E27FC236}">
                <a16:creationId xmlns:a16="http://schemas.microsoft.com/office/drawing/2014/main" id="{89F11C0A-D602-030A-3E7A-DE589DFEDA6D}"/>
              </a:ext>
            </a:extLst>
          </p:cNvPr>
          <p:cNvCxnSpPr>
            <a:cxnSpLocks/>
            <a:stCxn id="17" idx="3"/>
            <a:endCxn id="12" idx="1"/>
          </p:cNvCxnSpPr>
          <p:nvPr/>
        </p:nvCxnSpPr>
        <p:spPr>
          <a:xfrm flipV="1">
            <a:off x="5561747" y="5137089"/>
            <a:ext cx="2562494" cy="153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ctangle 18">
            <a:extLst>
              <a:ext uri="{FF2B5EF4-FFF2-40B4-BE49-F238E27FC236}">
                <a16:creationId xmlns:a16="http://schemas.microsoft.com/office/drawing/2014/main" id="{6D58F7A3-F5D6-6A2A-0637-E0776D678459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noProof="1">
                <a:solidFill>
                  <a:schemeClr val="accent1">
                    <a:lumMod val="75000"/>
                  </a:schemeClr>
                </a:solidFill>
                <a:latin typeface="Arial"/>
              </a:rPr>
              <a:t>ECS : intuitivité de l’exploitation, écran tactile couleur</a:t>
            </a:r>
            <a:endParaRPr lang="fr-FR" sz="1600" b="1" noProof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20" name="Image 1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26657B6-FEC9-4F2E-D25C-5C87CDB0E7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8586"/>
            <a:ext cx="1979844" cy="369336"/>
          </a:xfrm>
          <a:prstGeom prst="rect">
            <a:avLst/>
          </a:prstGeom>
        </p:spPr>
      </p:pic>
      <p:pic>
        <p:nvPicPr>
          <p:cNvPr id="21" name="Image 2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105F1CF-0205-DAAA-D398-63CCC553C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88" y="1578586"/>
            <a:ext cx="1366157" cy="363473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2FC67FB5-BF58-2251-CF05-CD46D5F64BB7}"/>
              </a:ext>
            </a:extLst>
          </p:cNvPr>
          <p:cNvGrpSpPr/>
          <p:nvPr/>
        </p:nvGrpSpPr>
        <p:grpSpPr>
          <a:xfrm>
            <a:off x="8146859" y="1578586"/>
            <a:ext cx="3804674" cy="690007"/>
            <a:chOff x="8146859" y="1578586"/>
            <a:chExt cx="3804674" cy="690007"/>
          </a:xfrm>
        </p:grpSpPr>
        <p:pic>
          <p:nvPicPr>
            <p:cNvPr id="23" name="Image 22">
              <a:extLst>
                <a:ext uri="{FF2B5EF4-FFF2-40B4-BE49-F238E27FC236}">
                  <a16:creationId xmlns:a16="http://schemas.microsoft.com/office/drawing/2014/main" id="{57A90FB7-40C1-262D-41B6-E4A6B579B3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b="38495"/>
            <a:stretch/>
          </p:blipFill>
          <p:spPr>
            <a:xfrm>
              <a:off x="8146859" y="1578586"/>
              <a:ext cx="3775072" cy="681051"/>
            </a:xfrm>
            <a:prstGeom prst="rect">
              <a:avLst/>
            </a:prstGeom>
          </p:spPr>
        </p:pic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7C6EDBDC-1BC7-4B4B-4038-298B57296A32}"/>
                </a:ext>
              </a:extLst>
            </p:cNvPr>
            <p:cNvSpPr/>
            <p:nvPr/>
          </p:nvSpPr>
          <p:spPr>
            <a:xfrm>
              <a:off x="10992310" y="1991594"/>
              <a:ext cx="959223" cy="27699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</p:spTree>
    <p:extLst>
      <p:ext uri="{BB962C8B-B14F-4D97-AF65-F5344CB8AC3E}">
        <p14:creationId xmlns:p14="http://schemas.microsoft.com/office/powerpoint/2010/main" val="161841789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947986-4B88-EFD9-24BE-E4FC47BC5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FC1E13E-18F0-E56F-1F6F-AFFB4312C9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16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420337D-EDFB-CACA-6E99-EEDB0885B6E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2545"/>
          <a:stretch/>
        </p:blipFill>
        <p:spPr>
          <a:xfrm>
            <a:off x="218260" y="3302050"/>
            <a:ext cx="4751809" cy="2642677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6F99DA0B-38E3-845E-9257-4C90EC1A9E82}"/>
              </a:ext>
            </a:extLst>
          </p:cNvPr>
          <p:cNvGrpSpPr/>
          <p:nvPr/>
        </p:nvGrpSpPr>
        <p:grpSpPr>
          <a:xfrm>
            <a:off x="5118593" y="3302053"/>
            <a:ext cx="6778948" cy="772586"/>
            <a:chOff x="3892732" y="3988347"/>
            <a:chExt cx="5084211" cy="579439"/>
          </a:xfrm>
        </p:grpSpPr>
        <p:sp>
          <p:nvSpPr>
            <p:cNvPr id="6" name="Rectangle : coins arrondis 5">
              <a:extLst>
                <a:ext uri="{FF2B5EF4-FFF2-40B4-BE49-F238E27FC236}">
                  <a16:creationId xmlns:a16="http://schemas.microsoft.com/office/drawing/2014/main" id="{17F96339-E1CF-C10C-F60B-FA151086F322}"/>
                </a:ext>
              </a:extLst>
            </p:cNvPr>
            <p:cNvSpPr/>
            <p:nvPr/>
          </p:nvSpPr>
          <p:spPr>
            <a:xfrm>
              <a:off x="3892732" y="3988347"/>
              <a:ext cx="5084211" cy="335156"/>
            </a:xfrm>
            <a:prstGeom prst="roundRect">
              <a:avLst/>
            </a:prstGeom>
            <a:noFill/>
            <a:ln w="9525">
              <a:solidFill>
                <a:schemeClr val="tx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3B0ACC64-959B-BFE3-476A-F523A74835D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66082" b="2281"/>
            <a:stretch/>
          </p:blipFill>
          <p:spPr>
            <a:xfrm>
              <a:off x="6631482" y="4027010"/>
              <a:ext cx="738630" cy="257831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A7AEC8F5-A37E-5774-462F-86180D2E2E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882" r="22885"/>
            <a:stretch/>
          </p:blipFill>
          <p:spPr>
            <a:xfrm>
              <a:off x="7481504" y="4027010"/>
              <a:ext cx="792335" cy="257831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D596246-0CB0-40FC-6F2E-466C9DF03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80120" b="2281"/>
            <a:stretch/>
          </p:blipFill>
          <p:spPr>
            <a:xfrm>
              <a:off x="8385232" y="4033806"/>
              <a:ext cx="410109" cy="24423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3D8268C2-1B87-0CE9-B634-1BE318C14A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8054" t="2" r="-1612" b="-2"/>
            <a:stretch/>
          </p:blipFill>
          <p:spPr>
            <a:xfrm>
              <a:off x="5703475" y="4027010"/>
              <a:ext cx="816615" cy="257831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EE18BD46-CD59-B204-A76C-9146A4B5B3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4002" t="2" r="43737" b="-2"/>
            <a:stretch/>
          </p:blipFill>
          <p:spPr>
            <a:xfrm>
              <a:off x="4311307" y="4027010"/>
              <a:ext cx="541698" cy="257831"/>
            </a:xfrm>
            <a:prstGeom prst="rect">
              <a:avLst/>
            </a:prstGeom>
          </p:spPr>
        </p:pic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46F23DE5-FD07-A7A9-ED49-173084A0947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" r="74206" b="-13334"/>
            <a:stretch/>
          </p:blipFill>
          <p:spPr>
            <a:xfrm>
              <a:off x="4964397" y="4009820"/>
              <a:ext cx="627686" cy="292211"/>
            </a:xfrm>
            <a:prstGeom prst="rect">
              <a:avLst/>
            </a:prstGeom>
          </p:spPr>
        </p:pic>
        <p:sp>
          <p:nvSpPr>
            <p:cNvPr id="13" name="Flèche : chevron 12">
              <a:extLst>
                <a:ext uri="{FF2B5EF4-FFF2-40B4-BE49-F238E27FC236}">
                  <a16:creationId xmlns:a16="http://schemas.microsoft.com/office/drawing/2014/main" id="{D07A4D26-6963-1755-1A77-5B7E74FEAB5A}"/>
                </a:ext>
              </a:extLst>
            </p:cNvPr>
            <p:cNvSpPr/>
            <p:nvPr/>
          </p:nvSpPr>
          <p:spPr>
            <a:xfrm>
              <a:off x="4071102" y="4032254"/>
              <a:ext cx="166746" cy="247343"/>
            </a:xfrm>
            <a:prstGeom prst="chevron">
              <a:avLst/>
            </a:prstGeom>
            <a:noFill/>
            <a:ln w="9525">
              <a:solidFill>
                <a:schemeClr val="accent1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>
                <a:defRPr/>
              </a:pPr>
              <a:endParaRPr lang="fr-FR">
                <a:solidFill>
                  <a:prstClr val="black"/>
                </a:solidFill>
                <a:latin typeface="Arial"/>
              </a:endParaRP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7985140D-D76A-F787-6496-EFA74482FD9C}"/>
                </a:ext>
              </a:extLst>
            </p:cNvPr>
            <p:cNvSpPr/>
            <p:nvPr/>
          </p:nvSpPr>
          <p:spPr>
            <a:xfrm>
              <a:off x="4762949" y="4390863"/>
              <a:ext cx="2073552" cy="1769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buClr>
                  <a:srgbClr val="4F81BD"/>
                </a:buClr>
              </a:pPr>
              <a:r>
                <a:rPr lang="fr-FR" sz="933" i="1" dirty="0">
                  <a:solidFill>
                    <a:srgbClr val="4F81BD"/>
                  </a:solidFill>
                </a:rPr>
                <a:t>Exemple sur ECS INfluence I ; INitium I</a:t>
              </a:r>
            </a:p>
          </p:txBody>
        </p:sp>
      </p:grpSp>
      <p:sp>
        <p:nvSpPr>
          <p:cNvPr id="15" name="ZoneTexte 14">
            <a:extLst>
              <a:ext uri="{FF2B5EF4-FFF2-40B4-BE49-F238E27FC236}">
                <a16:creationId xmlns:a16="http://schemas.microsoft.com/office/drawing/2014/main" id="{6772D276-1EB4-99B2-CCDF-139D9F8B74C0}"/>
              </a:ext>
            </a:extLst>
          </p:cNvPr>
          <p:cNvSpPr txBox="1"/>
          <p:nvPr/>
        </p:nvSpPr>
        <p:spPr>
          <a:xfrm>
            <a:off x="198184" y="2373631"/>
            <a:ext cx="116792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Les icônes de la barre d’état permettent d’identifier d’un coup d’œil les informations clé du tableau et le niveau d’accès. </a:t>
            </a:r>
          </a:p>
          <a:p>
            <a:pPr marL="228594" indent="-228594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fr-FR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L’affichage de ces icônes est permanent, accessible en tout instant.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8492C1-BB9B-DC59-EAC2-479A2ECE3739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noProof="1">
                <a:solidFill>
                  <a:schemeClr val="accent1">
                    <a:lumMod val="75000"/>
                  </a:schemeClr>
                </a:solidFill>
                <a:latin typeface="Arial"/>
              </a:rPr>
              <a:t>ECS : intuitivité de l’exploitation, barre d’état</a:t>
            </a:r>
            <a:endParaRPr lang="fr-FR" sz="1600" b="1" noProof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7" name="Image 1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7D1DE08-3052-E5CC-022A-5195EFA6D5A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8586"/>
            <a:ext cx="1979844" cy="369336"/>
          </a:xfrm>
          <a:prstGeom prst="rect">
            <a:avLst/>
          </a:prstGeom>
        </p:spPr>
      </p:pic>
      <p:pic>
        <p:nvPicPr>
          <p:cNvPr id="18" name="Image 1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A478EBB-FE96-E6E4-77FA-0DAD230CC4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88" y="1578586"/>
            <a:ext cx="1366157" cy="3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2915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CF520E1-37CE-1FD4-E79E-0B5C761288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CAD166-2EAE-13C2-2293-5CBFA9E2F5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17</a:t>
            </a:fld>
            <a:endParaRPr lang="en-US"/>
          </a:p>
        </p:txBody>
      </p:sp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62EBA3AD-176B-4A64-73E4-71DE305F1C33}"/>
              </a:ext>
            </a:extLst>
          </p:cNvPr>
          <p:cNvSpPr/>
          <p:nvPr/>
        </p:nvSpPr>
        <p:spPr>
          <a:xfrm>
            <a:off x="2506120" y="3723084"/>
            <a:ext cx="463107" cy="44687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8015A008-30A6-F938-7420-C1D901DD98B3}"/>
              </a:ext>
            </a:extLst>
          </p:cNvPr>
          <p:cNvGrpSpPr/>
          <p:nvPr/>
        </p:nvGrpSpPr>
        <p:grpSpPr>
          <a:xfrm>
            <a:off x="227561" y="2958052"/>
            <a:ext cx="2146832" cy="2118844"/>
            <a:chOff x="180350" y="2558108"/>
            <a:chExt cx="1610124" cy="1589133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60A8481C-3224-6DF9-5018-A85F733A53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0350" y="2558108"/>
              <a:ext cx="1610124" cy="1540556"/>
            </a:xfrm>
            <a:prstGeom prst="rect">
              <a:avLst/>
            </a:prstGeom>
          </p:spPr>
        </p:pic>
        <p:sp>
          <p:nvSpPr>
            <p:cNvPr id="9" name="ZoneTexte 8">
              <a:extLst>
                <a:ext uri="{FF2B5EF4-FFF2-40B4-BE49-F238E27FC236}">
                  <a16:creationId xmlns:a16="http://schemas.microsoft.com/office/drawing/2014/main" id="{B494065E-23D6-4E71-9DFB-67B19633FD9D}"/>
                </a:ext>
              </a:extLst>
            </p:cNvPr>
            <p:cNvSpPr txBox="1"/>
            <p:nvPr/>
          </p:nvSpPr>
          <p:spPr>
            <a:xfrm rot="21149564">
              <a:off x="584567" y="3924150"/>
              <a:ext cx="1194944" cy="2230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333" dirty="0">
                  <a:solidFill>
                    <a:schemeClr val="tx2"/>
                  </a:solidFill>
                </a:rPr>
                <a:t>Écran tactile 7’’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DC566A28-78BC-E5F5-9EE3-D59E89797CD4}"/>
              </a:ext>
            </a:extLst>
          </p:cNvPr>
          <p:cNvGrpSpPr/>
          <p:nvPr/>
        </p:nvGrpSpPr>
        <p:grpSpPr>
          <a:xfrm>
            <a:off x="3058785" y="2283532"/>
            <a:ext cx="4364500" cy="2938866"/>
            <a:chOff x="3058785" y="2283532"/>
            <a:chExt cx="4364500" cy="2938866"/>
          </a:xfrm>
        </p:grpSpPr>
        <p:pic>
          <p:nvPicPr>
            <p:cNvPr id="5" name="Image 4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9DD438A5-EE66-3D99-6C16-3DBBBDA13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7214" y="2827969"/>
              <a:ext cx="4326071" cy="2394429"/>
            </a:xfrm>
            <a:prstGeom prst="rect">
              <a:avLst/>
            </a:prstGeom>
          </p:spPr>
        </p:pic>
        <p:sp>
          <p:nvSpPr>
            <p:cNvPr id="14" name="ZoneTexte 13">
              <a:extLst>
                <a:ext uri="{FF2B5EF4-FFF2-40B4-BE49-F238E27FC236}">
                  <a16:creationId xmlns:a16="http://schemas.microsoft.com/office/drawing/2014/main" id="{2F879A0B-324E-1F67-D876-D1B217A09408}"/>
                </a:ext>
              </a:extLst>
            </p:cNvPr>
            <p:cNvSpPr txBox="1"/>
            <p:nvPr/>
          </p:nvSpPr>
          <p:spPr>
            <a:xfrm>
              <a:off x="3058785" y="2283532"/>
              <a:ext cx="436449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chemeClr val="tx2"/>
                  </a:solidFill>
                  <a:latin typeface="HelveticaNeueLT Pro 47 LtCn" panose="020B0406020202030204" pitchFamily="34" charset="0"/>
                </a:rPr>
                <a:t>Consignes feu et dérangement</a:t>
              </a:r>
            </a:p>
          </p:txBody>
        </p:sp>
      </p:grpSp>
      <p:sp>
        <p:nvSpPr>
          <p:cNvPr id="15" name="Rectangle 14">
            <a:extLst>
              <a:ext uri="{FF2B5EF4-FFF2-40B4-BE49-F238E27FC236}">
                <a16:creationId xmlns:a16="http://schemas.microsoft.com/office/drawing/2014/main" id="{54E80BCD-007A-6291-8772-6E175FFD9802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noProof="1">
                <a:solidFill>
                  <a:schemeClr val="accent1">
                    <a:lumMod val="75000"/>
                  </a:schemeClr>
                </a:solidFill>
                <a:latin typeface="Arial"/>
              </a:rPr>
              <a:t>ECS : Affichage consignes et affichage graphique* sur alarme feu &amp; dérangement</a:t>
            </a:r>
            <a:endParaRPr lang="fr-FR" sz="1600" b="1" noProof="1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16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6513151-6B7D-6559-61C9-CD0688730A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8586"/>
            <a:ext cx="1979844" cy="369336"/>
          </a:xfrm>
          <a:prstGeom prst="rect">
            <a:avLst/>
          </a:prstGeom>
        </p:spPr>
      </p:pic>
      <p:pic>
        <p:nvPicPr>
          <p:cNvPr id="17" name="Image 1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2AA931A-0C2B-69CE-1FC1-DFE36AD5E3A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88" y="1578586"/>
            <a:ext cx="1366157" cy="363473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AF0A462C-6139-A57C-6E3B-C1C0E3CD2726}"/>
              </a:ext>
            </a:extLst>
          </p:cNvPr>
          <p:cNvSpPr txBox="1"/>
          <p:nvPr/>
        </p:nvSpPr>
        <p:spPr>
          <a:xfrm>
            <a:off x="3097215" y="5770485"/>
            <a:ext cx="8731914" cy="54526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lIns="0" tIns="0" rIns="0" bIns="0" rtlCol="0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fr-FR" sz="1100" i="1" dirty="0">
                <a:solidFill>
                  <a:schemeClr val="tx2"/>
                </a:solidFill>
              </a:rPr>
              <a:t>L’affichage graphique est disponible sur CMSI catégorie B </a:t>
            </a:r>
          </a:p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fr-FR" sz="1100" i="1" dirty="0">
                <a:solidFill>
                  <a:schemeClr val="tx2"/>
                </a:solidFill>
              </a:rPr>
              <a:t>(Statut : alarme)</a:t>
            </a:r>
          </a:p>
        </p:txBody>
      </p:sp>
      <p:pic>
        <p:nvPicPr>
          <p:cNvPr id="19" name="Image 1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F9C1885-AC54-EA06-B40E-6B63E9427611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0078" y="5764844"/>
            <a:ext cx="1224023" cy="217863"/>
          </a:xfrm>
          <a:prstGeom prst="rect">
            <a:avLst/>
          </a:prstGeom>
        </p:spPr>
      </p:pic>
      <p:pic>
        <p:nvPicPr>
          <p:cNvPr id="20" name="Image 1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AC496D9-8BBF-6394-3D84-FD9136BB8A73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058" y="5760971"/>
            <a:ext cx="811985" cy="206583"/>
          </a:xfrm>
          <a:prstGeom prst="rect">
            <a:avLst/>
          </a:prstGeom>
        </p:spPr>
      </p:pic>
      <p:grpSp>
        <p:nvGrpSpPr>
          <p:cNvPr id="22" name="Groupe 21">
            <a:extLst>
              <a:ext uri="{FF2B5EF4-FFF2-40B4-BE49-F238E27FC236}">
                <a16:creationId xmlns:a16="http://schemas.microsoft.com/office/drawing/2014/main" id="{605AD3BB-2E9B-C239-8AB1-6BA3B9CBF18E}"/>
              </a:ext>
            </a:extLst>
          </p:cNvPr>
          <p:cNvGrpSpPr/>
          <p:nvPr/>
        </p:nvGrpSpPr>
        <p:grpSpPr>
          <a:xfrm>
            <a:off x="6888791" y="2025108"/>
            <a:ext cx="4940338" cy="3197290"/>
            <a:chOff x="6888791" y="2023897"/>
            <a:chExt cx="4940338" cy="3197290"/>
          </a:xfrm>
        </p:grpSpPr>
        <p:pic>
          <p:nvPicPr>
            <p:cNvPr id="4" name="Image 3">
              <a:extLst>
                <a:ext uri="{FF2B5EF4-FFF2-40B4-BE49-F238E27FC236}">
                  <a16:creationId xmlns:a16="http://schemas.microsoft.com/office/drawing/2014/main" id="{1C1C90A9-EEC8-8B08-962A-F9EA866F2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503058" y="2826756"/>
              <a:ext cx="4326071" cy="2394431"/>
            </a:xfrm>
            <a:prstGeom prst="rect">
              <a:avLst/>
            </a:prstGeom>
          </p:spPr>
        </p:pic>
        <p:sp>
          <p:nvSpPr>
            <p:cNvPr id="10" name="Ellipse 9">
              <a:extLst>
                <a:ext uri="{FF2B5EF4-FFF2-40B4-BE49-F238E27FC236}">
                  <a16:creationId xmlns:a16="http://schemas.microsoft.com/office/drawing/2014/main" id="{4F2C57A8-6885-A3E0-476B-EA1CD870C010}"/>
                </a:ext>
              </a:extLst>
            </p:cNvPr>
            <p:cNvSpPr/>
            <p:nvPr/>
          </p:nvSpPr>
          <p:spPr>
            <a:xfrm>
              <a:off x="6888791" y="2998540"/>
              <a:ext cx="534493" cy="545261"/>
            </a:xfrm>
            <a:prstGeom prst="ellipse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1" name="Ellipse 10">
              <a:extLst>
                <a:ext uri="{FF2B5EF4-FFF2-40B4-BE49-F238E27FC236}">
                  <a16:creationId xmlns:a16="http://schemas.microsoft.com/office/drawing/2014/main" id="{B1D0AFEF-59DF-DB0B-5ABF-8A232078E84B}"/>
                </a:ext>
              </a:extLst>
            </p:cNvPr>
            <p:cNvSpPr/>
            <p:nvPr/>
          </p:nvSpPr>
          <p:spPr>
            <a:xfrm>
              <a:off x="9539109" y="3142013"/>
              <a:ext cx="2178240" cy="1779569"/>
            </a:xfrm>
            <a:prstGeom prst="ellipse">
              <a:avLst/>
            </a:prstGeom>
            <a:noFill/>
            <a:ln w="9525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cxnSp>
          <p:nvCxnSpPr>
            <p:cNvPr id="12" name="Connecteur : en angle 11">
              <a:extLst>
                <a:ext uri="{FF2B5EF4-FFF2-40B4-BE49-F238E27FC236}">
                  <a16:creationId xmlns:a16="http://schemas.microsoft.com/office/drawing/2014/main" id="{6071084B-398A-BAF8-DC4E-40C9DC86E5C7}"/>
                </a:ext>
              </a:extLst>
            </p:cNvPr>
            <p:cNvCxnSpPr>
              <a:cxnSpLocks/>
              <a:stCxn id="10" idx="0"/>
              <a:endCxn id="11" idx="0"/>
            </p:cNvCxnSpPr>
            <p:nvPr/>
          </p:nvCxnSpPr>
          <p:spPr>
            <a:xfrm rot="16200000" flipH="1">
              <a:off x="8820397" y="1334180"/>
              <a:ext cx="143472" cy="3472192"/>
            </a:xfrm>
            <a:prstGeom prst="bentConnector3">
              <a:avLst>
                <a:gd name="adj1" fmla="val -212446"/>
              </a:avLst>
            </a:prstGeom>
            <a:ln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5782A2AF-CE7E-5BE1-171A-959EE40E4574}"/>
                </a:ext>
              </a:extLst>
            </p:cNvPr>
            <p:cNvSpPr txBox="1"/>
            <p:nvPr/>
          </p:nvSpPr>
          <p:spPr>
            <a:xfrm>
              <a:off x="7509269" y="2283531"/>
              <a:ext cx="4319860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chemeClr val="tx2"/>
                  </a:solidFill>
                  <a:latin typeface="HelveticaNeueLT Pro 47 LtCn" panose="020B0406020202030204" pitchFamily="34" charset="0"/>
                </a:rPr>
                <a:t>Affichage graphique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AB3CDB6B-AC9C-5188-7E92-F25F51746AB3}"/>
                </a:ext>
              </a:extLst>
            </p:cNvPr>
            <p:cNvSpPr txBox="1"/>
            <p:nvPr/>
          </p:nvSpPr>
          <p:spPr>
            <a:xfrm>
              <a:off x="9975274" y="2023897"/>
              <a:ext cx="185385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fr-FR" sz="800" b="1" i="0" u="none" strike="noStrike" kern="1200" cap="none" spc="0" normalizeH="0" baseline="0" noProof="1">
                  <a:ln>
                    <a:noFill/>
                  </a:ln>
                  <a:solidFill>
                    <a:srgbClr val="0067B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* Affichage graphique en option</a:t>
              </a:r>
              <a:endParaRPr lang="fr-FR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8370581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2A0D243-B340-5662-CCFA-B9BC55138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C288FA4-4126-BFA4-2D4D-97A823867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18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AE89E817-EDA3-CF88-460F-8CF2C34BCE30}"/>
              </a:ext>
            </a:extLst>
          </p:cNvPr>
          <p:cNvSpPr txBox="1"/>
          <p:nvPr/>
        </p:nvSpPr>
        <p:spPr>
          <a:xfrm>
            <a:off x="316956" y="2741158"/>
            <a:ext cx="4024136" cy="2974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fr-FR" sz="1333" dirty="0">
                <a:solidFill>
                  <a:schemeClr val="accent5">
                    <a:lumMod val="50000"/>
                  </a:schemeClr>
                </a:solidFill>
                <a:latin typeface="Arial"/>
              </a:rPr>
              <a:t>Adresse figée à un format prédéfini : 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920AD9F5-6AA1-B0DE-599D-F2084CE27666}"/>
              </a:ext>
            </a:extLst>
          </p:cNvPr>
          <p:cNvGrpSpPr/>
          <p:nvPr/>
        </p:nvGrpSpPr>
        <p:grpSpPr>
          <a:xfrm>
            <a:off x="633175" y="3123055"/>
            <a:ext cx="3168192" cy="547893"/>
            <a:chOff x="1180354" y="2208408"/>
            <a:chExt cx="2376144" cy="410920"/>
          </a:xfrm>
        </p:grpSpPr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A36766B0-4E4C-A59F-A0B2-158F5DF74E2B}"/>
                </a:ext>
              </a:extLst>
            </p:cNvPr>
            <p:cNvSpPr/>
            <p:nvPr/>
          </p:nvSpPr>
          <p:spPr>
            <a:xfrm>
              <a:off x="1180354" y="2215984"/>
              <a:ext cx="474764" cy="4001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accent2">
                      <a:lumMod val="75000"/>
                    </a:schemeClr>
                  </a:solidFill>
                </a:rPr>
                <a:t>XX</a:t>
              </a:r>
            </a:p>
          </p:txBody>
        </p:sp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6AF74EBB-749C-3776-BA9F-9227A347C3AE}"/>
                </a:ext>
              </a:extLst>
            </p:cNvPr>
            <p:cNvSpPr/>
            <p:nvPr/>
          </p:nvSpPr>
          <p:spPr>
            <a:xfrm>
              <a:off x="2207245" y="2219218"/>
              <a:ext cx="474764" cy="4001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accent2">
                      <a:lumMod val="75000"/>
                    </a:schemeClr>
                  </a:solidFill>
                </a:rPr>
                <a:t>Y</a:t>
              </a:r>
            </a:p>
          </p:txBody>
        </p:sp>
        <p:sp>
          <p:nvSpPr>
            <p:cNvPr id="8" name="Ellipse 7">
              <a:extLst>
                <a:ext uri="{FF2B5EF4-FFF2-40B4-BE49-F238E27FC236}">
                  <a16:creationId xmlns:a16="http://schemas.microsoft.com/office/drawing/2014/main" id="{E21AAD5E-F2D8-6560-84CD-7C383CF2F8AD}"/>
                </a:ext>
              </a:extLst>
            </p:cNvPr>
            <p:cNvSpPr/>
            <p:nvPr/>
          </p:nvSpPr>
          <p:spPr>
            <a:xfrm>
              <a:off x="3081734" y="2208408"/>
              <a:ext cx="474764" cy="400110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b="1" dirty="0">
                  <a:solidFill>
                    <a:schemeClr val="accent2">
                      <a:lumMod val="75000"/>
                    </a:schemeClr>
                  </a:solidFill>
                </a:rPr>
                <a:t>ZZ</a:t>
              </a:r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04078CE2-022A-8297-0DE5-35F32313DC91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ECS : programmation simplifiée et plus puissante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F5B4A9DA-08F7-5A8C-CF7B-F834659193C2}"/>
              </a:ext>
            </a:extLst>
          </p:cNvPr>
          <p:cNvCxnSpPr/>
          <p:nvPr/>
        </p:nvCxnSpPr>
        <p:spPr>
          <a:xfrm>
            <a:off x="4709243" y="2423205"/>
            <a:ext cx="0" cy="3993321"/>
          </a:xfrm>
          <a:prstGeom prst="line">
            <a:avLst/>
          </a:prstGeom>
          <a:ln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ZoneTexte 10">
            <a:extLst>
              <a:ext uri="{FF2B5EF4-FFF2-40B4-BE49-F238E27FC236}">
                <a16:creationId xmlns:a16="http://schemas.microsoft.com/office/drawing/2014/main" id="{26A3A9CF-221B-0E57-50CC-96FAEB8904A9}"/>
              </a:ext>
            </a:extLst>
          </p:cNvPr>
          <p:cNvSpPr txBox="1"/>
          <p:nvPr/>
        </p:nvSpPr>
        <p:spPr>
          <a:xfrm>
            <a:off x="317847" y="2423205"/>
            <a:ext cx="4023240" cy="297454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333" cap="small" dirty="0">
                <a:solidFill>
                  <a:schemeClr val="accent5">
                    <a:lumMod val="50000"/>
                  </a:schemeClr>
                </a:solidFill>
              </a:rPr>
              <a:t>Gamme Résonance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D07B7673-8346-5F4F-D850-A3FCCBBDED33}"/>
              </a:ext>
            </a:extLst>
          </p:cNvPr>
          <p:cNvSpPr txBox="1"/>
          <p:nvPr/>
        </p:nvSpPr>
        <p:spPr>
          <a:xfrm>
            <a:off x="5077395" y="2423205"/>
            <a:ext cx="6796743" cy="297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333" b="1" cap="small" dirty="0"/>
              <a:t>Gamme </a:t>
            </a:r>
            <a:r>
              <a:rPr lang="fr-FR" sz="1333" b="1" cap="small" dirty="0">
                <a:solidFill>
                  <a:srgbClr val="FF0000"/>
                </a:solidFill>
              </a:rPr>
              <a:t>IN</a:t>
            </a:r>
            <a:r>
              <a:rPr lang="fr-FR" sz="1333" b="1" cap="small" dirty="0"/>
              <a:t>fluence</a:t>
            </a: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09BD4F08-7B39-75C3-48AF-3B8444C48093}"/>
              </a:ext>
            </a:extLst>
          </p:cNvPr>
          <p:cNvSpPr txBox="1"/>
          <p:nvPr/>
        </p:nvSpPr>
        <p:spPr>
          <a:xfrm>
            <a:off x="5077395" y="2741158"/>
            <a:ext cx="6796748" cy="297454"/>
          </a:xfrm>
          <a:prstGeom prst="rect">
            <a:avLst/>
          </a:prstGeom>
          <a:solidFill>
            <a:srgbClr val="CCFF99"/>
          </a:solidFill>
        </p:spPr>
        <p:txBody>
          <a:bodyPr wrap="square">
            <a:spAutoFit/>
          </a:bodyPr>
          <a:lstStyle/>
          <a:p>
            <a:pPr algn="ctr" defTabSz="914377">
              <a:defRPr/>
            </a:pPr>
            <a:r>
              <a:rPr lang="fr-FR" sz="1333" dirty="0">
                <a:solidFill>
                  <a:schemeClr val="tx2"/>
                </a:solidFill>
                <a:latin typeface="Arial"/>
              </a:rPr>
              <a:t>Adresse logique libre et programmable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415BF200-43E6-8B79-2473-88B954052CA3}"/>
              </a:ext>
            </a:extLst>
          </p:cNvPr>
          <p:cNvSpPr txBox="1"/>
          <p:nvPr/>
        </p:nvSpPr>
        <p:spPr>
          <a:xfrm>
            <a:off x="97594" y="3726928"/>
            <a:ext cx="171782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33" dirty="0"/>
              <a:t>N° de la voie </a:t>
            </a:r>
          </a:p>
          <a:p>
            <a:pPr algn="ctr"/>
            <a:r>
              <a:rPr lang="fr-FR" sz="1333" dirty="0"/>
              <a:t>de transmission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44168087-EDBF-0225-1D90-E6472A24DC22}"/>
              </a:ext>
            </a:extLst>
          </p:cNvPr>
          <p:cNvSpPr txBox="1"/>
          <p:nvPr/>
        </p:nvSpPr>
        <p:spPr>
          <a:xfrm>
            <a:off x="1734199" y="3726929"/>
            <a:ext cx="970283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33" dirty="0"/>
              <a:t>0 si DAI</a:t>
            </a:r>
          </a:p>
          <a:p>
            <a:pPr algn="ctr"/>
            <a:r>
              <a:rPr lang="fr-FR" sz="1333" dirty="0"/>
              <a:t>1 si DMA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9E9BFC98-B33E-B5CE-DC77-7ECF1298F67D}"/>
              </a:ext>
            </a:extLst>
          </p:cNvPr>
          <p:cNvSpPr txBox="1"/>
          <p:nvPr/>
        </p:nvSpPr>
        <p:spPr>
          <a:xfrm>
            <a:off x="2623266" y="3726929"/>
            <a:ext cx="171782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333" dirty="0"/>
              <a:t>Adresse des roues codeuses du point</a:t>
            </a:r>
          </a:p>
        </p:txBody>
      </p:sp>
      <p:graphicFrame>
        <p:nvGraphicFramePr>
          <p:cNvPr id="17" name="Tableau 16">
            <a:extLst>
              <a:ext uri="{FF2B5EF4-FFF2-40B4-BE49-F238E27FC236}">
                <a16:creationId xmlns:a16="http://schemas.microsoft.com/office/drawing/2014/main" id="{89B29BD8-FD62-9510-2393-86353C3A6C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7659403"/>
              </p:ext>
            </p:extLst>
          </p:nvPr>
        </p:nvGraphicFramePr>
        <p:xfrm>
          <a:off x="365963" y="5110290"/>
          <a:ext cx="3926122" cy="930910"/>
        </p:xfrm>
        <a:graphic>
          <a:graphicData uri="http://schemas.openxmlformats.org/drawingml/2006/table">
            <a:tbl>
              <a:tblPr firstRow="1" firstCol="1" bandRow="1"/>
              <a:tblGrid>
                <a:gridCol w="657797">
                  <a:extLst>
                    <a:ext uri="{9D8B030D-6E8A-4147-A177-3AD203B41FA5}">
                      <a16:colId xmlns:a16="http://schemas.microsoft.com/office/drawing/2014/main" val="2260456121"/>
                    </a:ext>
                  </a:extLst>
                </a:gridCol>
                <a:gridCol w="1421533">
                  <a:extLst>
                    <a:ext uri="{9D8B030D-6E8A-4147-A177-3AD203B41FA5}">
                      <a16:colId xmlns:a16="http://schemas.microsoft.com/office/drawing/2014/main" val="1292278867"/>
                    </a:ext>
                  </a:extLst>
                </a:gridCol>
                <a:gridCol w="634947">
                  <a:extLst>
                    <a:ext uri="{9D8B030D-6E8A-4147-A177-3AD203B41FA5}">
                      <a16:colId xmlns:a16="http://schemas.microsoft.com/office/drawing/2014/main" val="1979368919"/>
                    </a:ext>
                  </a:extLst>
                </a:gridCol>
                <a:gridCol w="430685">
                  <a:extLst>
                    <a:ext uri="{9D8B030D-6E8A-4147-A177-3AD203B41FA5}">
                      <a16:colId xmlns:a16="http://schemas.microsoft.com/office/drawing/2014/main" val="2096233129"/>
                    </a:ext>
                  </a:extLst>
                </a:gridCol>
                <a:gridCol w="781160">
                  <a:extLst>
                    <a:ext uri="{9D8B030D-6E8A-4147-A177-3AD203B41FA5}">
                      <a16:colId xmlns:a16="http://schemas.microsoft.com/office/drawing/2014/main" val="3418037873"/>
                    </a:ext>
                  </a:extLst>
                </a:gridCol>
              </a:tblGrid>
              <a:tr h="163831">
                <a:tc gridSpan="5"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fr-F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40311029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N° Point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Type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Tableau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Bus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Adresse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extLst>
                  <a:ext uri="{0D108BD9-81ED-4DB2-BD59-A6C34878D82A}">
                    <a16:rowId xmlns:a16="http://schemas.microsoft.com/office/drawing/2014/main" val="3632185160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2101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Déclencheur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101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extLst>
                  <a:ext uri="{0D108BD9-81ED-4DB2-BD59-A6C34878D82A}">
                    <a16:rowId xmlns:a16="http://schemas.microsoft.com/office/drawing/2014/main" val="1957829038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2001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Détecteur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1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extLst>
                  <a:ext uri="{0D108BD9-81ED-4DB2-BD59-A6C34878D82A}">
                    <a16:rowId xmlns:a16="http://schemas.microsoft.com/office/drawing/2014/main" val="2781008254"/>
                  </a:ext>
                </a:extLst>
              </a:tr>
              <a:tr h="190500"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2102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Alarme Technique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1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>
                          <a:effectLst/>
                        </a:rPr>
                        <a:t>2</a:t>
                      </a:r>
                      <a:endParaRPr lang="fr-FR" sz="11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05000"/>
                        </a:lnSpc>
                        <a:spcAft>
                          <a:spcPts val="800"/>
                        </a:spcAft>
                      </a:pPr>
                      <a:r>
                        <a:rPr lang="fr-FR" sz="1100" dirty="0">
                          <a:effectLst/>
                        </a:rPr>
                        <a:t>102</a:t>
                      </a:r>
                      <a:endParaRPr lang="fr-FR" sz="11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</a:endParaRPr>
                    </a:p>
                  </a:txBody>
                  <a:tcPr marL="44451" marR="44451" marT="0" marB="0" anchor="ctr"/>
                </a:tc>
                <a:extLst>
                  <a:ext uri="{0D108BD9-81ED-4DB2-BD59-A6C34878D82A}">
                    <a16:rowId xmlns:a16="http://schemas.microsoft.com/office/drawing/2014/main" val="1595701724"/>
                  </a:ext>
                </a:extLst>
              </a:tr>
            </a:tbl>
          </a:graphicData>
        </a:graphic>
      </p:graphicFrame>
      <p:sp>
        <p:nvSpPr>
          <p:cNvPr id="18" name="ZoneTexte 17">
            <a:extLst>
              <a:ext uri="{FF2B5EF4-FFF2-40B4-BE49-F238E27FC236}">
                <a16:creationId xmlns:a16="http://schemas.microsoft.com/office/drawing/2014/main" id="{BA4CB77F-3B14-4D95-56F2-792DC6A013B5}"/>
              </a:ext>
            </a:extLst>
          </p:cNvPr>
          <p:cNvSpPr txBox="1"/>
          <p:nvPr/>
        </p:nvSpPr>
        <p:spPr>
          <a:xfrm>
            <a:off x="5077390" y="3751912"/>
            <a:ext cx="6710852" cy="12418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2"/>
                </a:solidFill>
                <a:latin typeface="Arial"/>
              </a:rPr>
              <a:t>Facilite les définitions des zones de la coordination SSI;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2"/>
                </a:solidFill>
                <a:latin typeface="Arial"/>
              </a:rPr>
              <a:t>Reprise à l’identique des programmations Résonance, Activa;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2"/>
                </a:solidFill>
                <a:latin typeface="Arial"/>
              </a:rPr>
              <a:t>Reprise à l’identique des programmations toutes marques. 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2"/>
                </a:solidFill>
                <a:latin typeface="Arial"/>
              </a:rPr>
              <a:t>Le numéro du point est libre ; 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2"/>
                </a:solidFill>
                <a:latin typeface="Arial"/>
              </a:rPr>
              <a:t>L’adresse d’un point peut coïncider :</a:t>
            </a:r>
          </a:p>
          <a:p>
            <a:pPr>
              <a:defRPr/>
            </a:pPr>
            <a:r>
              <a:rPr lang="fr-FR" sz="1067" dirty="0">
                <a:solidFill>
                  <a:schemeClr val="tx2"/>
                </a:solidFill>
                <a:latin typeface="Arial"/>
              </a:rPr>
              <a:t>      - Aux n° des locaux à sommeil, bureaux, …. </a:t>
            </a:r>
          </a:p>
          <a:p>
            <a:pPr>
              <a:defRPr/>
            </a:pPr>
            <a:r>
              <a:rPr lang="fr-FR" sz="1067" dirty="0">
                <a:solidFill>
                  <a:schemeClr val="tx2"/>
                </a:solidFill>
                <a:latin typeface="Arial"/>
              </a:rPr>
              <a:t>      - Le 1</a:t>
            </a:r>
            <a:r>
              <a:rPr lang="fr-FR" sz="1067" baseline="30000" dirty="0">
                <a:solidFill>
                  <a:schemeClr val="tx2"/>
                </a:solidFill>
                <a:latin typeface="Arial"/>
              </a:rPr>
              <a:t>er</a:t>
            </a:r>
            <a:r>
              <a:rPr lang="fr-FR" sz="1067" dirty="0">
                <a:solidFill>
                  <a:schemeClr val="tx2"/>
                </a:solidFill>
                <a:latin typeface="Arial"/>
              </a:rPr>
              <a:t> chiffre peut correspondre à l’étage où se situe le point.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D3C83052-F8AA-29AA-8EC1-6B651F6227DF}"/>
              </a:ext>
            </a:extLst>
          </p:cNvPr>
          <p:cNvGrpSpPr/>
          <p:nvPr/>
        </p:nvGrpSpPr>
        <p:grpSpPr>
          <a:xfrm>
            <a:off x="5077389" y="3170242"/>
            <a:ext cx="6796744" cy="542240"/>
            <a:chOff x="3973369" y="2164619"/>
            <a:chExt cx="5097558" cy="406680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9585283D-CF25-DD41-D14C-0A93B01A0E23}"/>
                </a:ext>
              </a:extLst>
            </p:cNvPr>
            <p:cNvSpPr/>
            <p:nvPr/>
          </p:nvSpPr>
          <p:spPr>
            <a:xfrm>
              <a:off x="3973369" y="2164619"/>
              <a:ext cx="2689842" cy="4001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solidFill>
                    <a:schemeClr val="accent1">
                      <a:lumMod val="75000"/>
                    </a:schemeClr>
                  </a:solidFill>
                </a:rPr>
                <a:t>De 1 à 16000 </a:t>
              </a:r>
            </a:p>
            <a:p>
              <a:pPr algn="ctr"/>
              <a:r>
                <a:rPr lang="fr-FR" sz="1200" dirty="0">
                  <a:solidFill>
                    <a:schemeClr val="accent1">
                      <a:lumMod val="75000"/>
                    </a:schemeClr>
                  </a:solidFill>
                </a:rPr>
                <a:t>adresses techniques… </a:t>
              </a:r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4AA1CAE7-DFBE-724C-3269-DD6638581752}"/>
                </a:ext>
              </a:extLst>
            </p:cNvPr>
            <p:cNvSpPr/>
            <p:nvPr/>
          </p:nvSpPr>
          <p:spPr>
            <a:xfrm>
              <a:off x="6301217" y="2171189"/>
              <a:ext cx="2769710" cy="400110"/>
            </a:xfrm>
            <a:prstGeom prst="ellipse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200" dirty="0">
                  <a:solidFill>
                    <a:schemeClr val="accent1">
                      <a:lumMod val="75000"/>
                    </a:schemeClr>
                  </a:solidFill>
                </a:rPr>
                <a:t>… identifiables librement </a:t>
              </a:r>
            </a:p>
            <a:p>
              <a:pPr algn="ctr"/>
              <a:r>
                <a:rPr lang="fr-FR" sz="1200" dirty="0">
                  <a:solidFill>
                    <a:schemeClr val="accent1">
                      <a:lumMod val="75000"/>
                    </a:schemeClr>
                  </a:solidFill>
                </a:rPr>
                <a:t>de 1 à 65000</a:t>
              </a:r>
            </a:p>
          </p:txBody>
        </p:sp>
      </p:grpSp>
      <p:sp>
        <p:nvSpPr>
          <p:cNvPr id="22" name="ZoneTexte 21">
            <a:extLst>
              <a:ext uri="{FF2B5EF4-FFF2-40B4-BE49-F238E27FC236}">
                <a16:creationId xmlns:a16="http://schemas.microsoft.com/office/drawing/2014/main" id="{C2B637C2-A4E0-B516-0867-8144680119D5}"/>
              </a:ext>
            </a:extLst>
          </p:cNvPr>
          <p:cNvSpPr txBox="1"/>
          <p:nvPr/>
        </p:nvSpPr>
        <p:spPr>
          <a:xfrm>
            <a:off x="9382881" y="5110290"/>
            <a:ext cx="2668379" cy="12613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377">
              <a:defRPr/>
            </a:pPr>
            <a:r>
              <a:rPr lang="fr-FR" sz="933" b="1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Conseils Chubb : 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endParaRPr lang="fr-FR" sz="533" i="1" dirty="0">
              <a:solidFill>
                <a:schemeClr val="tx2">
                  <a:lumMod val="60000"/>
                  <a:lumOff val="40000"/>
                </a:schemeClr>
              </a:solidFill>
              <a:latin typeface="Arial"/>
            </a:endParaRP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933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Garder les 2 derniers chiffres identiques  à l’adresse des roues codeuses du point. 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endParaRPr lang="fr-FR" sz="533" i="1" dirty="0">
              <a:solidFill>
                <a:schemeClr val="tx2">
                  <a:lumMod val="60000"/>
                  <a:lumOff val="40000"/>
                </a:schemeClr>
              </a:solidFill>
              <a:latin typeface="Arial"/>
            </a:endParaRP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933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Faire coïncider l’adresse physique et logique </a:t>
            </a:r>
            <a:r>
              <a:rPr lang="fr-FR" sz="933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  <a:sym typeface="Wingdings" panose="05000000000000000000" pitchFamily="2" charset="2"/>
              </a:rPr>
              <a:t> </a:t>
            </a:r>
            <a:r>
              <a:rPr lang="fr-FR" sz="933" i="1" dirty="0">
                <a:solidFill>
                  <a:schemeClr val="tx2">
                    <a:lumMod val="60000"/>
                    <a:lumOff val="40000"/>
                  </a:schemeClr>
                </a:solidFill>
                <a:latin typeface="Arial"/>
              </a:rPr>
              <a:t>favorise la qualité de prestations des services installation et maintenance/dépannage.</a:t>
            </a:r>
          </a:p>
        </p:txBody>
      </p:sp>
      <p:pic>
        <p:nvPicPr>
          <p:cNvPr id="23" name="Image 22">
            <a:extLst>
              <a:ext uri="{FF2B5EF4-FFF2-40B4-BE49-F238E27FC236}">
                <a16:creationId xmlns:a16="http://schemas.microsoft.com/office/drawing/2014/main" id="{B6D9D97A-0F61-AC96-6699-9DD308C99C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77395" y="5110290"/>
            <a:ext cx="4305487" cy="1289879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pic>
        <p:nvPicPr>
          <p:cNvPr id="24" name="Image 2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6F1C2B9-5CB8-9888-144B-61EF93C9AD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8586"/>
            <a:ext cx="1979844" cy="369336"/>
          </a:xfrm>
          <a:prstGeom prst="rect">
            <a:avLst/>
          </a:prstGeom>
        </p:spPr>
      </p:pic>
      <p:pic>
        <p:nvPicPr>
          <p:cNvPr id="25" name="Image 24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E72BEC3-545B-D29D-A753-EF94673BB5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88" y="1578586"/>
            <a:ext cx="1366157" cy="3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8798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E3C2986-D88A-4072-387F-3FD477862E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318CD88-FC27-84FE-2CCF-3B8A04A7E6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19</a:t>
            </a:fld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06491E4-DA96-55E2-7E08-782968A589A2}"/>
              </a:ext>
            </a:extLst>
          </p:cNvPr>
          <p:cNvSpPr/>
          <p:nvPr/>
        </p:nvSpPr>
        <p:spPr>
          <a:xfrm>
            <a:off x="164610" y="667901"/>
            <a:ext cx="8071020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ECS : exploitation simplifiée : l’accès aux tableaux d’un même réseau (1/2)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E495D8D-3490-E1B0-E078-AFFFA92018AD}"/>
              </a:ext>
            </a:extLst>
          </p:cNvPr>
          <p:cNvSpPr txBox="1"/>
          <p:nvPr/>
        </p:nvSpPr>
        <p:spPr>
          <a:xfrm>
            <a:off x="6168570" y="6385293"/>
            <a:ext cx="5874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fr-F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Ce schéma n’est pas un schéma de réalisation, il illustre la relation fonctionnelle entre les différents tableaux du réseau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6BEC9B98-B381-0104-FA83-1709CB3570CC}"/>
              </a:ext>
            </a:extLst>
          </p:cNvPr>
          <p:cNvSpPr txBox="1"/>
          <p:nvPr/>
        </p:nvSpPr>
        <p:spPr>
          <a:xfrm>
            <a:off x="317357" y="2357225"/>
            <a:ext cx="5188215" cy="7076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33" dirty="0"/>
              <a:t>Cas n°1 : </a:t>
            </a:r>
          </a:p>
          <a:p>
            <a:endParaRPr lang="fr-FR" sz="1333" dirty="0"/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/>
              <a:t>Chaque ECS gère ses informations et commandes. 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A6F7F67F-1D40-04BA-FCA2-D398BE0F5C75}"/>
              </a:ext>
            </a:extLst>
          </p:cNvPr>
          <p:cNvGrpSpPr/>
          <p:nvPr/>
        </p:nvGrpSpPr>
        <p:grpSpPr>
          <a:xfrm>
            <a:off x="397128" y="4024430"/>
            <a:ext cx="3099352" cy="542857"/>
            <a:chOff x="397128" y="3642676"/>
            <a:chExt cx="3099352" cy="542857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FD029C4E-B471-5D2B-9F32-E302E6B7672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97128" y="3642676"/>
              <a:ext cx="2768893" cy="542857"/>
            </a:xfrm>
            <a:prstGeom prst="rect">
              <a:avLst/>
            </a:prstGeom>
          </p:spPr>
        </p:pic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E30FD76-2AA9-310F-B96C-236B0944F6D7}"/>
                </a:ext>
              </a:extLst>
            </p:cNvPr>
            <p:cNvSpPr txBox="1"/>
            <p:nvPr/>
          </p:nvSpPr>
          <p:spPr>
            <a:xfrm>
              <a:off x="3191616" y="3661110"/>
              <a:ext cx="304864" cy="256545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1</a:t>
              </a: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9B90FD48-1E49-8652-CCC9-6F853DCA5BD9}"/>
              </a:ext>
            </a:extLst>
          </p:cNvPr>
          <p:cNvGrpSpPr/>
          <p:nvPr/>
        </p:nvGrpSpPr>
        <p:grpSpPr>
          <a:xfrm>
            <a:off x="397128" y="4853273"/>
            <a:ext cx="3100517" cy="549052"/>
            <a:chOff x="296972" y="3337046"/>
            <a:chExt cx="2325388" cy="411789"/>
          </a:xfrm>
        </p:grpSpPr>
        <p:pic>
          <p:nvPicPr>
            <p:cNvPr id="12" name="Image 11">
              <a:extLst>
                <a:ext uri="{FF2B5EF4-FFF2-40B4-BE49-F238E27FC236}">
                  <a16:creationId xmlns:a16="http://schemas.microsoft.com/office/drawing/2014/main" id="{7BC44C2E-0C49-42B1-B369-7AF2EAE119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11250"/>
            <a:stretch/>
          </p:blipFill>
          <p:spPr>
            <a:xfrm>
              <a:off x="296972" y="3337046"/>
              <a:ext cx="2076670" cy="411789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8C27DB27-0E0D-32E7-1F5E-98E0E18D103E}"/>
                </a:ext>
              </a:extLst>
            </p:cNvPr>
            <p:cNvSpPr txBox="1"/>
            <p:nvPr/>
          </p:nvSpPr>
          <p:spPr>
            <a:xfrm>
              <a:off x="2393712" y="3347688"/>
              <a:ext cx="228648" cy="1924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69677E4-7CC6-CA43-40F5-B210241F179F}"/>
              </a:ext>
            </a:extLst>
          </p:cNvPr>
          <p:cNvGrpSpPr/>
          <p:nvPr/>
        </p:nvGrpSpPr>
        <p:grpSpPr>
          <a:xfrm>
            <a:off x="397128" y="5688312"/>
            <a:ext cx="3100516" cy="537775"/>
            <a:chOff x="296973" y="3932906"/>
            <a:chExt cx="2325387" cy="403331"/>
          </a:xfrm>
        </p:grpSpPr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0790E7DF-6DDF-8625-9941-0765CCB48A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96973" y="3932906"/>
              <a:ext cx="2076670" cy="403331"/>
            </a:xfrm>
            <a:prstGeom prst="rect">
              <a:avLst/>
            </a:prstGeom>
          </p:spPr>
        </p:pic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07F30B7E-8BCA-EFAC-F7E3-F70BCB3ABC56}"/>
                </a:ext>
              </a:extLst>
            </p:cNvPr>
            <p:cNvSpPr txBox="1"/>
            <p:nvPr/>
          </p:nvSpPr>
          <p:spPr>
            <a:xfrm>
              <a:off x="2393712" y="3932906"/>
              <a:ext cx="228648" cy="1924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3</a:t>
              </a:r>
            </a:p>
          </p:txBody>
        </p:sp>
      </p:grpSp>
      <p:grpSp>
        <p:nvGrpSpPr>
          <p:cNvPr id="17" name="Groupe 16">
            <a:extLst>
              <a:ext uri="{FF2B5EF4-FFF2-40B4-BE49-F238E27FC236}">
                <a16:creationId xmlns:a16="http://schemas.microsoft.com/office/drawing/2014/main" id="{271412A2-2DEB-BA11-A953-8974EC021844}"/>
              </a:ext>
            </a:extLst>
          </p:cNvPr>
          <p:cNvGrpSpPr>
            <a:grpSpLocks noChangeAspect="1"/>
          </p:cNvGrpSpPr>
          <p:nvPr/>
        </p:nvGrpSpPr>
        <p:grpSpPr>
          <a:xfrm>
            <a:off x="6197600" y="3739433"/>
            <a:ext cx="5845521" cy="2646456"/>
            <a:chOff x="5130027" y="1930346"/>
            <a:chExt cx="3891161" cy="1761654"/>
          </a:xfrm>
        </p:grpSpPr>
        <p:pic>
          <p:nvPicPr>
            <p:cNvPr id="18" name="Image 17" descr="Une image contenant circuit, équipement électronique&#10;&#10;Description générée automatiquement">
              <a:extLst>
                <a:ext uri="{FF2B5EF4-FFF2-40B4-BE49-F238E27FC236}">
                  <a16:creationId xmlns:a16="http://schemas.microsoft.com/office/drawing/2014/main" id="{A195E667-FC0A-9221-4BD8-5DC72FB7546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11"/>
            <a:stretch/>
          </p:blipFill>
          <p:spPr>
            <a:xfrm>
              <a:off x="5130027" y="1930346"/>
              <a:ext cx="3891161" cy="1761654"/>
            </a:xfrm>
            <a:prstGeom prst="rect">
              <a:avLst/>
            </a:prstGeom>
          </p:spPr>
        </p:pic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8E85F789-070D-FEC8-88D4-14B91E23DAC6}"/>
                </a:ext>
              </a:extLst>
            </p:cNvPr>
            <p:cNvSpPr txBox="1"/>
            <p:nvPr/>
          </p:nvSpPr>
          <p:spPr>
            <a:xfrm>
              <a:off x="6079714" y="2783028"/>
              <a:ext cx="228648" cy="1707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1</a:t>
              </a:r>
            </a:p>
          </p:txBody>
        </p:sp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CF7CCAF0-A47D-2373-412B-DC1DC4F07A8A}"/>
                </a:ext>
              </a:extLst>
            </p:cNvPr>
            <p:cNvSpPr txBox="1"/>
            <p:nvPr/>
          </p:nvSpPr>
          <p:spPr>
            <a:xfrm>
              <a:off x="7686340" y="2612571"/>
              <a:ext cx="228648" cy="1707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3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53C7369F-A71B-0E9C-0572-2C3CA318410F}"/>
                </a:ext>
              </a:extLst>
            </p:cNvPr>
            <p:cNvSpPr txBox="1"/>
            <p:nvPr/>
          </p:nvSpPr>
          <p:spPr>
            <a:xfrm>
              <a:off x="7210954" y="2339137"/>
              <a:ext cx="228648" cy="1707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2</a:t>
              </a:r>
            </a:p>
          </p:txBody>
        </p:sp>
      </p:grpSp>
      <p:pic>
        <p:nvPicPr>
          <p:cNvPr id="22" name="Image 2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99A00EC-4170-B7D1-7A93-72F55BA0BF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8586"/>
            <a:ext cx="1979844" cy="369336"/>
          </a:xfrm>
          <a:prstGeom prst="rect">
            <a:avLst/>
          </a:prstGeom>
        </p:spPr>
      </p:pic>
      <p:pic>
        <p:nvPicPr>
          <p:cNvPr id="23" name="Image 2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68805C69-4D5F-6D1F-7E2E-01AD5415FE0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88" y="1578586"/>
            <a:ext cx="1366157" cy="363473"/>
          </a:xfrm>
          <a:prstGeom prst="rect">
            <a:avLst/>
          </a:prstGeom>
        </p:spPr>
      </p:pic>
      <p:pic>
        <p:nvPicPr>
          <p:cNvPr id="24" name="Image 23">
            <a:extLst>
              <a:ext uri="{FF2B5EF4-FFF2-40B4-BE49-F238E27FC236}">
                <a16:creationId xmlns:a16="http://schemas.microsoft.com/office/drawing/2014/main" id="{F4721341-BD49-442F-4FCF-0783162AB75D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581" y="2495022"/>
            <a:ext cx="959652" cy="883708"/>
          </a:xfrm>
          <a:prstGeom prst="rect">
            <a:avLst/>
          </a:prstGeom>
        </p:spPr>
      </p:pic>
      <p:pic>
        <p:nvPicPr>
          <p:cNvPr id="25" name="Image 24">
            <a:extLst>
              <a:ext uri="{FF2B5EF4-FFF2-40B4-BE49-F238E27FC236}">
                <a16:creationId xmlns:a16="http://schemas.microsoft.com/office/drawing/2014/main" id="{4A6A644E-724C-41EA-C583-221985BDD0D4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369" y="2445884"/>
            <a:ext cx="959652" cy="883708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6CDC066-1A8D-6B42-A309-E22AE2651374}"/>
              </a:ext>
            </a:extLst>
          </p:cNvPr>
          <p:cNvSpPr/>
          <p:nvPr/>
        </p:nvSpPr>
        <p:spPr>
          <a:xfrm>
            <a:off x="6350301" y="2053333"/>
            <a:ext cx="5540119" cy="1517419"/>
          </a:xfrm>
          <a:prstGeom prst="rect">
            <a:avLst/>
          </a:prstGeom>
          <a:noFill/>
          <a:ln w="952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Arial"/>
            </a:endParaRPr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6910CF10-EC87-AD40-E3FE-7330BA993DC3}"/>
              </a:ext>
            </a:extLst>
          </p:cNvPr>
          <p:cNvSpPr txBox="1"/>
          <p:nvPr/>
        </p:nvSpPr>
        <p:spPr>
          <a:xfrm>
            <a:off x="7393141" y="2962967"/>
            <a:ext cx="304864" cy="256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1</a:t>
            </a:r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FEBB3D73-CE11-12BB-9EA8-C8E120E7933E}"/>
              </a:ext>
            </a:extLst>
          </p:cNvPr>
          <p:cNvSpPr txBox="1"/>
          <p:nvPr/>
        </p:nvSpPr>
        <p:spPr>
          <a:xfrm>
            <a:off x="9272484" y="2887737"/>
            <a:ext cx="304864" cy="2565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2</a:t>
            </a:r>
          </a:p>
        </p:txBody>
      </p:sp>
      <p:pic>
        <p:nvPicPr>
          <p:cNvPr id="29" name="Image 28">
            <a:extLst>
              <a:ext uri="{FF2B5EF4-FFF2-40B4-BE49-F238E27FC236}">
                <a16:creationId xmlns:a16="http://schemas.microsoft.com/office/drawing/2014/main" id="{94E00BDF-8921-0D40-5706-3B8A3C82F28A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8251" y="2495021"/>
            <a:ext cx="959652" cy="883708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7CA610FD-FA02-8A44-E521-B54462ABB3F8}"/>
              </a:ext>
            </a:extLst>
          </p:cNvPr>
          <p:cNvSpPr txBox="1"/>
          <p:nvPr/>
        </p:nvSpPr>
        <p:spPr>
          <a:xfrm>
            <a:off x="10951613" y="2943689"/>
            <a:ext cx="304864" cy="256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3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BF69718-DF42-C520-266F-A60DC8AE4077}"/>
              </a:ext>
            </a:extLst>
          </p:cNvPr>
          <p:cNvSpPr txBox="1"/>
          <p:nvPr/>
        </p:nvSpPr>
        <p:spPr>
          <a:xfrm>
            <a:off x="6459532" y="2100807"/>
            <a:ext cx="5321656" cy="28383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Unité composé de plusieurs ECS</a:t>
            </a:r>
          </a:p>
        </p:txBody>
      </p:sp>
    </p:spTree>
    <p:extLst>
      <p:ext uri="{BB962C8B-B14F-4D97-AF65-F5344CB8AC3E}">
        <p14:creationId xmlns:p14="http://schemas.microsoft.com/office/powerpoint/2010/main" val="41224301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228EF5AA-EA5A-5617-FA38-24DBF5F0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D021373-5C42-F9FA-050B-476E980CCB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4DA44E12-C4D6-1699-EB91-A6768259B876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2167" t="26914" r="1084" b="9804"/>
          <a:stretch/>
        </p:blipFill>
        <p:spPr>
          <a:xfrm>
            <a:off x="476093" y="1435407"/>
            <a:ext cx="11583827" cy="4746714"/>
          </a:xfrm>
          <a:prstGeom prst="rect">
            <a:avLst/>
          </a:prstGeom>
        </p:spPr>
      </p:pic>
      <p:grpSp>
        <p:nvGrpSpPr>
          <p:cNvPr id="5" name="Groupe 4">
            <a:extLst>
              <a:ext uri="{FF2B5EF4-FFF2-40B4-BE49-F238E27FC236}">
                <a16:creationId xmlns:a16="http://schemas.microsoft.com/office/drawing/2014/main" id="{DF696907-2B90-D2AD-48C9-D6C8C0A85047}"/>
              </a:ext>
            </a:extLst>
          </p:cNvPr>
          <p:cNvGrpSpPr>
            <a:grpSpLocks noChangeAspect="1"/>
          </p:cNvGrpSpPr>
          <p:nvPr/>
        </p:nvGrpSpPr>
        <p:grpSpPr>
          <a:xfrm>
            <a:off x="223459" y="2116544"/>
            <a:ext cx="5479740" cy="3814683"/>
            <a:chOff x="144734" y="250211"/>
            <a:chExt cx="5858184" cy="4078134"/>
          </a:xfrm>
        </p:grpSpPr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95C7535F-729B-68A3-4122-CD8A97590626}"/>
                </a:ext>
              </a:extLst>
            </p:cNvPr>
            <p:cNvGrpSpPr/>
            <p:nvPr/>
          </p:nvGrpSpPr>
          <p:grpSpPr>
            <a:xfrm>
              <a:off x="144734" y="250211"/>
              <a:ext cx="5858184" cy="1811480"/>
              <a:chOff x="144734" y="250211"/>
              <a:chExt cx="5858184" cy="1811480"/>
            </a:xfrm>
          </p:grpSpPr>
          <p:pic>
            <p:nvPicPr>
              <p:cNvPr id="10" name="Image 9" descr="Une image contenant texte, ciel&#10;&#10;Description générée automatiquement">
                <a:extLst>
                  <a:ext uri="{FF2B5EF4-FFF2-40B4-BE49-F238E27FC236}">
                    <a16:creationId xmlns:a16="http://schemas.microsoft.com/office/drawing/2014/main" id="{5FCED759-BE9B-577F-CFDC-6717AA92B1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144734" y="250211"/>
                <a:ext cx="2930544" cy="1811480"/>
              </a:xfrm>
              <a:prstGeom prst="rect">
                <a:avLst/>
              </a:prstGeom>
            </p:spPr>
          </p:pic>
          <p:pic>
            <p:nvPicPr>
              <p:cNvPr id="11" name="Image 10" descr="Une image contenant texte, ciel, extérieur&#10;&#10;Description générée automatiquement">
                <a:extLst>
                  <a:ext uri="{FF2B5EF4-FFF2-40B4-BE49-F238E27FC236}">
                    <a16:creationId xmlns:a16="http://schemas.microsoft.com/office/drawing/2014/main" id="{38A930B7-222C-07A7-EDA6-09E15427C8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237971" y="250211"/>
                <a:ext cx="2764947" cy="1811480"/>
              </a:xfrm>
              <a:prstGeom prst="rect">
                <a:avLst/>
              </a:prstGeom>
            </p:spPr>
          </p:pic>
        </p:grp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0CFE500F-3EA8-2595-A01A-6E6C950F0748}"/>
                </a:ext>
              </a:extLst>
            </p:cNvPr>
            <p:cNvGrpSpPr/>
            <p:nvPr/>
          </p:nvGrpSpPr>
          <p:grpSpPr>
            <a:xfrm>
              <a:off x="144734" y="2611973"/>
              <a:ext cx="5827821" cy="1716372"/>
              <a:chOff x="144734" y="2611973"/>
              <a:chExt cx="5827821" cy="1716372"/>
            </a:xfrm>
          </p:grpSpPr>
          <p:pic>
            <p:nvPicPr>
              <p:cNvPr id="8" name="Image 7" descr="Une image contenant texte, ordinateur&#10;&#10;Description générée automatiquement">
                <a:extLst>
                  <a:ext uri="{FF2B5EF4-FFF2-40B4-BE49-F238E27FC236}">
                    <a16:creationId xmlns:a16="http://schemas.microsoft.com/office/drawing/2014/main" id="{DE39C946-32E3-C7E7-3B80-621EB918A9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44734" y="2611974"/>
                <a:ext cx="2930544" cy="1716371"/>
              </a:xfrm>
              <a:prstGeom prst="rect">
                <a:avLst/>
              </a:prstGeom>
            </p:spPr>
          </p:pic>
          <p:pic>
            <p:nvPicPr>
              <p:cNvPr id="9" name="Image 8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3BA55B3C-C2B2-0F53-AFD2-2FD04E8D6C8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/>
            </p:blipFill>
            <p:spPr>
              <a:xfrm>
                <a:off x="3237971" y="2611973"/>
                <a:ext cx="2734584" cy="1716371"/>
              </a:xfrm>
              <a:prstGeom prst="rect">
                <a:avLst/>
              </a:prstGeom>
            </p:spPr>
          </p:pic>
        </p:grpSp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B76B2F7B-972E-4880-09F7-17B8D6D7F0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39360" y="1600370"/>
            <a:ext cx="6791360" cy="484703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3" name="Image 12" descr="Une image contenant texte&#10;&#10;Description générée automatiquement">
            <a:extLst>
              <a:ext uri="{FF2B5EF4-FFF2-40B4-BE49-F238E27FC236}">
                <a16:creationId xmlns:a16="http://schemas.microsoft.com/office/drawing/2014/main" id="{3142A981-7BD1-BEA5-6F3F-210EDA85B767}"/>
              </a:ext>
            </a:extLst>
          </p:cNvPr>
          <p:cNvPicPr>
            <a:picLocks noChangeAspect="1"/>
          </p:cNvPicPr>
          <p:nvPr/>
        </p:nvPicPr>
        <p:blipFill>
          <a:blip r:embed="rId8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4078" y="1930435"/>
            <a:ext cx="2172849" cy="445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57206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91E220D-0C01-0168-1856-2305FA5071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0D179015-1E4B-930C-DBB0-898A9F3F38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20</a:t>
            </a:fld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0E1CAE4-FB50-77DC-B330-3AF395C8B846}"/>
              </a:ext>
            </a:extLst>
          </p:cNvPr>
          <p:cNvGrpSpPr>
            <a:grpSpLocks noChangeAspect="1"/>
          </p:cNvGrpSpPr>
          <p:nvPr/>
        </p:nvGrpSpPr>
        <p:grpSpPr>
          <a:xfrm>
            <a:off x="6197600" y="3739433"/>
            <a:ext cx="5845521" cy="2646456"/>
            <a:chOff x="5130027" y="1930346"/>
            <a:chExt cx="3891161" cy="1761654"/>
          </a:xfrm>
        </p:grpSpPr>
        <p:pic>
          <p:nvPicPr>
            <p:cNvPr id="5" name="Image 4" descr="Une image contenant circuit, équipement électronique&#10;&#10;Description générée automatiquement">
              <a:extLst>
                <a:ext uri="{FF2B5EF4-FFF2-40B4-BE49-F238E27FC236}">
                  <a16:creationId xmlns:a16="http://schemas.microsoft.com/office/drawing/2014/main" id="{01121990-FC1C-EFC6-E0A6-DE962CF0740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35611"/>
            <a:stretch/>
          </p:blipFill>
          <p:spPr>
            <a:xfrm>
              <a:off x="5130027" y="1930346"/>
              <a:ext cx="3891161" cy="1761654"/>
            </a:xfrm>
            <a:prstGeom prst="rect">
              <a:avLst/>
            </a:prstGeom>
          </p:spPr>
        </p:pic>
        <p:sp>
          <p:nvSpPr>
            <p:cNvPr id="6" name="ZoneTexte 5">
              <a:extLst>
                <a:ext uri="{FF2B5EF4-FFF2-40B4-BE49-F238E27FC236}">
                  <a16:creationId xmlns:a16="http://schemas.microsoft.com/office/drawing/2014/main" id="{A5F5B0B6-3FF5-8B9A-ABD3-ACFC180A7D24}"/>
                </a:ext>
              </a:extLst>
            </p:cNvPr>
            <p:cNvSpPr txBox="1"/>
            <p:nvPr/>
          </p:nvSpPr>
          <p:spPr>
            <a:xfrm>
              <a:off x="6079714" y="2783028"/>
              <a:ext cx="228648" cy="170773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1</a:t>
              </a:r>
            </a:p>
          </p:txBody>
        </p:sp>
        <p:sp>
          <p:nvSpPr>
            <p:cNvPr id="7" name="ZoneTexte 6">
              <a:extLst>
                <a:ext uri="{FF2B5EF4-FFF2-40B4-BE49-F238E27FC236}">
                  <a16:creationId xmlns:a16="http://schemas.microsoft.com/office/drawing/2014/main" id="{7CE3C0D0-6F99-6B66-811D-C61D92835F7F}"/>
                </a:ext>
              </a:extLst>
            </p:cNvPr>
            <p:cNvSpPr txBox="1"/>
            <p:nvPr/>
          </p:nvSpPr>
          <p:spPr>
            <a:xfrm>
              <a:off x="7686340" y="2612571"/>
              <a:ext cx="228648" cy="170773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3</a:t>
              </a: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5ECB7B84-C308-4D65-B960-9AB4F02FAE8A}"/>
                </a:ext>
              </a:extLst>
            </p:cNvPr>
            <p:cNvSpPr txBox="1"/>
            <p:nvPr/>
          </p:nvSpPr>
          <p:spPr>
            <a:xfrm>
              <a:off x="7210954" y="2339137"/>
              <a:ext cx="228648" cy="170773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2</a:t>
              </a:r>
            </a:p>
          </p:txBody>
        </p:sp>
      </p:grpSp>
      <p:pic>
        <p:nvPicPr>
          <p:cNvPr id="9" name="Image 8">
            <a:extLst>
              <a:ext uri="{FF2B5EF4-FFF2-40B4-BE49-F238E27FC236}">
                <a16:creationId xmlns:a16="http://schemas.microsoft.com/office/drawing/2014/main" id="{13426D43-D216-1378-5A3A-EC67C2E0657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816581" y="2495022"/>
            <a:ext cx="959652" cy="883708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C8CEDB2F-DF9A-E838-A686-60563F98CCC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76369" y="2445884"/>
            <a:ext cx="959652" cy="883708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9D0A4011-5D67-538A-BFE1-CABF667A297E}"/>
              </a:ext>
            </a:extLst>
          </p:cNvPr>
          <p:cNvSpPr/>
          <p:nvPr/>
        </p:nvSpPr>
        <p:spPr>
          <a:xfrm>
            <a:off x="6350301" y="2053333"/>
            <a:ext cx="5540119" cy="1517419"/>
          </a:xfrm>
          <a:prstGeom prst="rect">
            <a:avLst/>
          </a:prstGeom>
          <a:noFill/>
          <a:ln w="952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Arial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1790B64-2B23-71CE-111E-FE15A9FA94C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398251" y="2495021"/>
            <a:ext cx="959652" cy="883708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3B81B12A-95E5-E38F-06CF-5214CC1B85A3}"/>
              </a:ext>
            </a:extLst>
          </p:cNvPr>
          <p:cNvSpPr txBox="1"/>
          <p:nvPr/>
        </p:nvSpPr>
        <p:spPr>
          <a:xfrm>
            <a:off x="6459532" y="2100807"/>
            <a:ext cx="5321656" cy="28383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Unité composé de plusieurs ECS</a:t>
            </a: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176F08B5-B90A-E851-BDA9-8B9E0F0EB5E9}"/>
              </a:ext>
            </a:extLst>
          </p:cNvPr>
          <p:cNvSpPr txBox="1"/>
          <p:nvPr/>
        </p:nvSpPr>
        <p:spPr>
          <a:xfrm>
            <a:off x="273212" y="2053333"/>
            <a:ext cx="5785615" cy="15281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33" b="1" dirty="0"/>
              <a:t>Cas n°2 : </a:t>
            </a:r>
          </a:p>
          <a:p>
            <a:endParaRPr lang="fr-FR" sz="1333" dirty="0"/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/>
              <a:t>Chaque ECS gère ses informations. 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endParaRPr lang="fr-FR" sz="1333" dirty="0"/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/>
              <a:t>Chaque ECS gère les informations et commandes des ECS du réseau. 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endParaRPr lang="fr-FR" sz="1333" dirty="0"/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/>
              <a:t>Chaque ECS est identifié sur 40 caractères.</a:t>
            </a:r>
          </a:p>
        </p:txBody>
      </p:sp>
      <p:grpSp>
        <p:nvGrpSpPr>
          <p:cNvPr id="15" name="Groupe 14">
            <a:extLst>
              <a:ext uri="{FF2B5EF4-FFF2-40B4-BE49-F238E27FC236}">
                <a16:creationId xmlns:a16="http://schemas.microsoft.com/office/drawing/2014/main" id="{16216301-8B47-B4C3-BBA9-2021CFF66439}"/>
              </a:ext>
            </a:extLst>
          </p:cNvPr>
          <p:cNvGrpSpPr/>
          <p:nvPr/>
        </p:nvGrpSpPr>
        <p:grpSpPr>
          <a:xfrm>
            <a:off x="7828547" y="2615210"/>
            <a:ext cx="609728" cy="546390"/>
            <a:chOff x="1032792" y="1961408"/>
            <a:chExt cx="457296" cy="409793"/>
          </a:xfrm>
        </p:grpSpPr>
        <p:sp>
          <p:nvSpPr>
            <p:cNvPr id="16" name="ZoneTexte 15">
              <a:extLst>
                <a:ext uri="{FF2B5EF4-FFF2-40B4-BE49-F238E27FC236}">
                  <a16:creationId xmlns:a16="http://schemas.microsoft.com/office/drawing/2014/main" id="{47797B27-E1B9-B8A3-CC70-CC00408D31A1}"/>
                </a:ext>
              </a:extLst>
            </p:cNvPr>
            <p:cNvSpPr txBox="1"/>
            <p:nvPr/>
          </p:nvSpPr>
          <p:spPr>
            <a:xfrm>
              <a:off x="1032792" y="1961408"/>
              <a:ext cx="228648" cy="1924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1</a:t>
              </a:r>
            </a:p>
          </p:txBody>
        </p:sp>
        <p:sp>
          <p:nvSpPr>
            <p:cNvPr id="17" name="ZoneTexte 16">
              <a:extLst>
                <a:ext uri="{FF2B5EF4-FFF2-40B4-BE49-F238E27FC236}">
                  <a16:creationId xmlns:a16="http://schemas.microsoft.com/office/drawing/2014/main" id="{FE5E522F-EFB1-7BB1-D2CA-F8EA1EEFB15E}"/>
                </a:ext>
              </a:extLst>
            </p:cNvPr>
            <p:cNvSpPr txBox="1"/>
            <p:nvPr/>
          </p:nvSpPr>
          <p:spPr>
            <a:xfrm>
              <a:off x="1261440" y="2178792"/>
              <a:ext cx="228648" cy="1924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3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66C9578C-63A3-9025-0149-B077CFC837D8}"/>
                </a:ext>
              </a:extLst>
            </p:cNvPr>
            <p:cNvSpPr txBox="1"/>
            <p:nvPr/>
          </p:nvSpPr>
          <p:spPr>
            <a:xfrm>
              <a:off x="1035173" y="2178792"/>
              <a:ext cx="228648" cy="1924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2</a:t>
              </a:r>
            </a:p>
          </p:txBody>
        </p:sp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E0F73B2A-B170-04E2-7C8F-A1C3319F5C0A}"/>
              </a:ext>
            </a:extLst>
          </p:cNvPr>
          <p:cNvGrpSpPr/>
          <p:nvPr/>
        </p:nvGrpSpPr>
        <p:grpSpPr>
          <a:xfrm>
            <a:off x="11435631" y="2583792"/>
            <a:ext cx="581653" cy="532070"/>
            <a:chOff x="3738105" y="2147840"/>
            <a:chExt cx="436240" cy="399053"/>
          </a:xfrm>
        </p:grpSpPr>
        <p:sp>
          <p:nvSpPr>
            <p:cNvPr id="20" name="ZoneTexte 19">
              <a:extLst>
                <a:ext uri="{FF2B5EF4-FFF2-40B4-BE49-F238E27FC236}">
                  <a16:creationId xmlns:a16="http://schemas.microsoft.com/office/drawing/2014/main" id="{DA43DD23-845C-50D6-A46E-EDF94C6EE929}"/>
                </a:ext>
              </a:extLst>
            </p:cNvPr>
            <p:cNvSpPr txBox="1"/>
            <p:nvPr/>
          </p:nvSpPr>
          <p:spPr>
            <a:xfrm>
              <a:off x="3738105" y="2147840"/>
              <a:ext cx="228648" cy="1924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1</a:t>
              </a: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B493B67E-3172-E66B-7187-91FD9F1AC2E9}"/>
                </a:ext>
              </a:extLst>
            </p:cNvPr>
            <p:cNvSpPr txBox="1"/>
            <p:nvPr/>
          </p:nvSpPr>
          <p:spPr>
            <a:xfrm>
              <a:off x="3738105" y="2354484"/>
              <a:ext cx="228648" cy="1924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2</a:t>
              </a:r>
            </a:p>
          </p:txBody>
        </p:sp>
        <p:sp>
          <p:nvSpPr>
            <p:cNvPr id="22" name="ZoneTexte 21">
              <a:extLst>
                <a:ext uri="{FF2B5EF4-FFF2-40B4-BE49-F238E27FC236}">
                  <a16:creationId xmlns:a16="http://schemas.microsoft.com/office/drawing/2014/main" id="{431D2941-21B4-8A8F-49A4-5D7B7265128E}"/>
                </a:ext>
              </a:extLst>
            </p:cNvPr>
            <p:cNvSpPr txBox="1"/>
            <p:nvPr/>
          </p:nvSpPr>
          <p:spPr>
            <a:xfrm>
              <a:off x="3962207" y="2354484"/>
              <a:ext cx="212138" cy="1924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3 </a:t>
              </a:r>
            </a:p>
          </p:txBody>
        </p:sp>
      </p:grp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A8B7B96-AC14-9E9F-22CD-2148C615934B}"/>
              </a:ext>
            </a:extLst>
          </p:cNvPr>
          <p:cNvGrpSpPr/>
          <p:nvPr/>
        </p:nvGrpSpPr>
        <p:grpSpPr>
          <a:xfrm>
            <a:off x="9747670" y="2602859"/>
            <a:ext cx="576695" cy="507040"/>
            <a:chOff x="2472134" y="2162298"/>
            <a:chExt cx="432521" cy="380280"/>
          </a:xfrm>
        </p:grpSpPr>
        <p:sp>
          <p:nvSpPr>
            <p:cNvPr id="24" name="ZoneTexte 23">
              <a:extLst>
                <a:ext uri="{FF2B5EF4-FFF2-40B4-BE49-F238E27FC236}">
                  <a16:creationId xmlns:a16="http://schemas.microsoft.com/office/drawing/2014/main" id="{2DF883B6-3A39-F52C-DAE7-DA2B28B8CD12}"/>
                </a:ext>
              </a:extLst>
            </p:cNvPr>
            <p:cNvSpPr txBox="1"/>
            <p:nvPr/>
          </p:nvSpPr>
          <p:spPr>
            <a:xfrm>
              <a:off x="2472134" y="2162298"/>
              <a:ext cx="228648" cy="192409"/>
            </a:xfrm>
            <a:prstGeom prst="rect">
              <a:avLst/>
            </a:prstGeom>
            <a:solidFill>
              <a:schemeClr val="accent6">
                <a:lumMod val="60000"/>
                <a:lumOff val="4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1</a:t>
              </a:r>
            </a:p>
          </p:txBody>
        </p: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2DDB385E-CFB9-BB85-99A0-83EF28F0ACC0}"/>
                </a:ext>
              </a:extLst>
            </p:cNvPr>
            <p:cNvSpPr txBox="1"/>
            <p:nvPr/>
          </p:nvSpPr>
          <p:spPr>
            <a:xfrm>
              <a:off x="2692517" y="2350169"/>
              <a:ext cx="212138" cy="192409"/>
            </a:xfrm>
            <a:prstGeom prst="rect">
              <a:avLst/>
            </a:prstGeom>
            <a:solidFill>
              <a:schemeClr val="accent5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3 </a:t>
              </a:r>
            </a:p>
          </p:txBody>
        </p:sp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B614CE83-AC68-319D-98C9-08D4019762F9}"/>
                </a:ext>
              </a:extLst>
            </p:cNvPr>
            <p:cNvSpPr txBox="1"/>
            <p:nvPr/>
          </p:nvSpPr>
          <p:spPr>
            <a:xfrm>
              <a:off x="2472134" y="2350169"/>
              <a:ext cx="228648" cy="192409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  <a:ln w="25400">
              <a:solidFill>
                <a:schemeClr val="tx1">
                  <a:lumMod val="50000"/>
                  <a:lumOff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2</a:t>
              </a:r>
            </a:p>
          </p:txBody>
        </p:sp>
      </p:grpSp>
      <p:pic>
        <p:nvPicPr>
          <p:cNvPr id="27" name="Image 26">
            <a:extLst>
              <a:ext uri="{FF2B5EF4-FFF2-40B4-BE49-F238E27FC236}">
                <a16:creationId xmlns:a16="http://schemas.microsoft.com/office/drawing/2014/main" id="{0B2B14D3-5DE0-4392-DDDB-B12E165EF1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7127" y="4024430"/>
            <a:ext cx="2768893" cy="542857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4C321CB-AA61-C9DD-9BFD-887A422EF33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1250"/>
          <a:stretch/>
        </p:blipFill>
        <p:spPr>
          <a:xfrm>
            <a:off x="395962" y="4914583"/>
            <a:ext cx="2768893" cy="549052"/>
          </a:xfrm>
          <a:prstGeom prst="rect">
            <a:avLst/>
          </a:prstGeom>
        </p:spPr>
      </p:pic>
      <p:pic>
        <p:nvPicPr>
          <p:cNvPr id="29" name="Image 28">
            <a:extLst>
              <a:ext uri="{FF2B5EF4-FFF2-40B4-BE49-F238E27FC236}">
                <a16:creationId xmlns:a16="http://schemas.microsoft.com/office/drawing/2014/main" id="{89E7CB03-B677-AAAA-9508-2A40AB162B6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5963" y="5688312"/>
            <a:ext cx="2768893" cy="537775"/>
          </a:xfrm>
          <a:prstGeom prst="rect">
            <a:avLst/>
          </a:prstGeom>
        </p:spPr>
      </p:pic>
      <p:sp>
        <p:nvSpPr>
          <p:cNvPr id="30" name="ZoneTexte 29">
            <a:extLst>
              <a:ext uri="{FF2B5EF4-FFF2-40B4-BE49-F238E27FC236}">
                <a16:creationId xmlns:a16="http://schemas.microsoft.com/office/drawing/2014/main" id="{1FF347C0-0B1D-3820-42B6-22D44690FE24}"/>
              </a:ext>
            </a:extLst>
          </p:cNvPr>
          <p:cNvSpPr txBox="1"/>
          <p:nvPr/>
        </p:nvSpPr>
        <p:spPr>
          <a:xfrm>
            <a:off x="3191615" y="4024430"/>
            <a:ext cx="304864" cy="256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1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AA55178-F9F9-693C-26FC-F02B7731E379}"/>
              </a:ext>
            </a:extLst>
          </p:cNvPr>
          <p:cNvSpPr txBox="1"/>
          <p:nvPr/>
        </p:nvSpPr>
        <p:spPr>
          <a:xfrm>
            <a:off x="3550271" y="4024430"/>
            <a:ext cx="304864" cy="2565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2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A63701BB-2612-27F9-9639-061E4FEE4192}"/>
              </a:ext>
            </a:extLst>
          </p:cNvPr>
          <p:cNvSpPr txBox="1"/>
          <p:nvPr/>
        </p:nvSpPr>
        <p:spPr>
          <a:xfrm>
            <a:off x="3852589" y="4024430"/>
            <a:ext cx="304864" cy="256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3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284B7EA8-0DE7-DED5-08EC-BADEE54E38B2}"/>
              </a:ext>
            </a:extLst>
          </p:cNvPr>
          <p:cNvSpPr txBox="1"/>
          <p:nvPr/>
        </p:nvSpPr>
        <p:spPr>
          <a:xfrm>
            <a:off x="3191615" y="4928773"/>
            <a:ext cx="304864" cy="2565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2</a:t>
            </a:r>
          </a:p>
        </p:txBody>
      </p:sp>
      <p:sp>
        <p:nvSpPr>
          <p:cNvPr id="34" name="ZoneTexte 33">
            <a:extLst>
              <a:ext uri="{FF2B5EF4-FFF2-40B4-BE49-F238E27FC236}">
                <a16:creationId xmlns:a16="http://schemas.microsoft.com/office/drawing/2014/main" id="{D50D2CE8-364E-7686-AC17-E0B596FDAE9F}"/>
              </a:ext>
            </a:extLst>
          </p:cNvPr>
          <p:cNvSpPr txBox="1"/>
          <p:nvPr/>
        </p:nvSpPr>
        <p:spPr>
          <a:xfrm>
            <a:off x="3538997" y="4929722"/>
            <a:ext cx="304864" cy="256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1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594C6015-4D8E-F535-8BBD-A15253832172}"/>
              </a:ext>
            </a:extLst>
          </p:cNvPr>
          <p:cNvSpPr txBox="1"/>
          <p:nvPr/>
        </p:nvSpPr>
        <p:spPr>
          <a:xfrm>
            <a:off x="3836476" y="4928773"/>
            <a:ext cx="304864" cy="256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3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2BAC57CF-78C9-9602-7A76-49BB0FF0B586}"/>
              </a:ext>
            </a:extLst>
          </p:cNvPr>
          <p:cNvSpPr txBox="1"/>
          <p:nvPr/>
        </p:nvSpPr>
        <p:spPr>
          <a:xfrm>
            <a:off x="3191615" y="5688312"/>
            <a:ext cx="304864" cy="256545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 w="25400">
            <a:solidFill>
              <a:schemeClr val="tx1">
                <a:lumMod val="65000"/>
                <a:lumOff val="35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3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591E1185-DC39-DCBD-DBFF-5CAFE379D089}"/>
              </a:ext>
            </a:extLst>
          </p:cNvPr>
          <p:cNvSpPr txBox="1"/>
          <p:nvPr/>
        </p:nvSpPr>
        <p:spPr>
          <a:xfrm>
            <a:off x="3538997" y="5688312"/>
            <a:ext cx="304864" cy="25654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1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E3497C1A-2001-527F-96AE-92CB9835F9DB}"/>
              </a:ext>
            </a:extLst>
          </p:cNvPr>
          <p:cNvSpPr txBox="1"/>
          <p:nvPr/>
        </p:nvSpPr>
        <p:spPr>
          <a:xfrm>
            <a:off x="3843861" y="5688312"/>
            <a:ext cx="304864" cy="256545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2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ABA087D-B191-133D-65EA-9FFC1B84A654}"/>
              </a:ext>
            </a:extLst>
          </p:cNvPr>
          <p:cNvSpPr/>
          <p:nvPr/>
        </p:nvSpPr>
        <p:spPr>
          <a:xfrm>
            <a:off x="164610" y="667901"/>
            <a:ext cx="8071020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ECS : exploitation simplifiée : l’accès aux tableaux d’un même réseau (2/2)</a:t>
            </a:r>
          </a:p>
        </p:txBody>
      </p:sp>
      <p:pic>
        <p:nvPicPr>
          <p:cNvPr id="40" name="Image 3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C01F571-3133-6E21-C752-7623B5F95A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8586"/>
            <a:ext cx="1979844" cy="369336"/>
          </a:xfrm>
          <a:prstGeom prst="rect">
            <a:avLst/>
          </a:prstGeom>
        </p:spPr>
      </p:pic>
      <p:pic>
        <p:nvPicPr>
          <p:cNvPr id="41" name="Image 4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FD42F99-2428-9C3D-1AFF-F4C1833D55B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88" y="1578586"/>
            <a:ext cx="1366157" cy="363473"/>
          </a:xfrm>
          <a:prstGeom prst="rect">
            <a:avLst/>
          </a:prstGeom>
        </p:spPr>
      </p:pic>
      <p:sp>
        <p:nvSpPr>
          <p:cNvPr id="42" name="ZoneTexte 41">
            <a:extLst>
              <a:ext uri="{FF2B5EF4-FFF2-40B4-BE49-F238E27FC236}">
                <a16:creationId xmlns:a16="http://schemas.microsoft.com/office/drawing/2014/main" id="{E3ACA2C9-23A4-B070-C37E-3A1A73D483F5}"/>
              </a:ext>
            </a:extLst>
          </p:cNvPr>
          <p:cNvSpPr txBox="1"/>
          <p:nvPr/>
        </p:nvSpPr>
        <p:spPr>
          <a:xfrm>
            <a:off x="6168570" y="6385293"/>
            <a:ext cx="5874551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fr-FR" sz="800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/>
              </a:rPr>
              <a:t>Ce schéma n’est pas un schéma de réalisation, il illustre la relation fonctionnelle entre les différents tableaux du réseau</a:t>
            </a:r>
          </a:p>
        </p:txBody>
      </p:sp>
    </p:spTree>
    <p:extLst>
      <p:ext uri="{BB962C8B-B14F-4D97-AF65-F5344CB8AC3E}">
        <p14:creationId xmlns:p14="http://schemas.microsoft.com/office/powerpoint/2010/main" val="1862650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53380D4-4055-8506-1B61-F3809D19FB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EF5C577-0CAF-BD45-B3A5-F0D78673D6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21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098E1FCF-08D3-566E-0B69-C39C027B53E2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2167" t="26914" r="1084" b="9804"/>
          <a:stretch/>
        </p:blipFill>
        <p:spPr>
          <a:xfrm>
            <a:off x="249425" y="2528346"/>
            <a:ext cx="9424069" cy="3788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C2116C0-87AB-34F1-1EB8-07D83FD09A13}"/>
              </a:ext>
            </a:extLst>
          </p:cNvPr>
          <p:cNvSpPr/>
          <p:nvPr/>
        </p:nvSpPr>
        <p:spPr>
          <a:xfrm>
            <a:off x="249425" y="2528346"/>
            <a:ext cx="6908083" cy="3788267"/>
          </a:xfrm>
          <a:prstGeom prst="rect">
            <a:avLst/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DEA8234-D37C-B2D9-2315-B13EE8F4BA6A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ECS : détection automatique d’incendie et gamme radio R.SCAN+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7668A5C-E428-D0D8-5864-A97C456F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84" y="2833992"/>
            <a:ext cx="4686424" cy="3134609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3CFF5003-6AEA-C988-9513-802D4DA0411E}"/>
              </a:ext>
            </a:extLst>
          </p:cNvPr>
          <p:cNvGrpSpPr>
            <a:grpSpLocks noChangeAspect="1"/>
          </p:cNvGrpSpPr>
          <p:nvPr/>
        </p:nvGrpSpPr>
        <p:grpSpPr>
          <a:xfrm>
            <a:off x="6629180" y="2416800"/>
            <a:ext cx="5036857" cy="4011361"/>
            <a:chOff x="1092355" y="212763"/>
            <a:chExt cx="7919668" cy="647673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6DECCBA4-5600-A6C1-5289-E633735CCC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2355" y="212763"/>
              <a:ext cx="7919668" cy="647673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66EBC234-0E93-E038-0311-363D661D1EF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241103" y="2521921"/>
              <a:ext cx="2018123" cy="1858415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A5D155D2-D053-0936-49DC-1A2AF0D09277}"/>
                </a:ext>
              </a:extLst>
            </p:cNvPr>
            <p:cNvSpPr/>
            <p:nvPr/>
          </p:nvSpPr>
          <p:spPr>
            <a:xfrm>
              <a:off x="1241103" y="4380336"/>
              <a:ext cx="681965" cy="20109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1" dirty="0"/>
            </a:p>
          </p:txBody>
        </p:sp>
      </p:grpSp>
      <p:pic>
        <p:nvPicPr>
          <p:cNvPr id="12" name="Image 1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64CA501-FA1A-74C3-0958-474F67C92CE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8586"/>
            <a:ext cx="1979844" cy="369336"/>
          </a:xfrm>
          <a:prstGeom prst="rect">
            <a:avLst/>
          </a:prstGeom>
        </p:spPr>
      </p:pic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7D6BF3C-561F-1F16-7331-5C8A9E5828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88" y="1578586"/>
            <a:ext cx="1366157" cy="3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959630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7F7ABD3-22B3-F65F-9465-0D8DEDE56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8AA6DA-6CE2-F594-3261-C9173085C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22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BCE8D78A-564B-4DDD-7742-014E1C6216B0}"/>
              </a:ext>
            </a:extLst>
          </p:cNvPr>
          <p:cNvPicPr preferRelativeResize="0">
            <a:picLocks/>
          </p:cNvPicPr>
          <p:nvPr/>
        </p:nvPicPr>
        <p:blipFill rotWithShape="1">
          <a:blip r:embed="rId2"/>
          <a:srcRect l="12167" t="26914" r="1084" b="9804"/>
          <a:stretch/>
        </p:blipFill>
        <p:spPr>
          <a:xfrm>
            <a:off x="249425" y="2528346"/>
            <a:ext cx="9424069" cy="378826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834B017-3C26-177A-6D48-518D0FA59654}"/>
              </a:ext>
            </a:extLst>
          </p:cNvPr>
          <p:cNvSpPr/>
          <p:nvPr/>
        </p:nvSpPr>
        <p:spPr>
          <a:xfrm>
            <a:off x="249425" y="2528346"/>
            <a:ext cx="9424069" cy="3788267"/>
          </a:xfrm>
          <a:prstGeom prst="rect">
            <a:avLst/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0F646326-5E82-86EF-EE22-32B918507C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614" y="2681358"/>
            <a:ext cx="5893644" cy="3521066"/>
          </a:xfrm>
          <a:prstGeom prst="rect">
            <a:avLst/>
          </a:prstGeom>
          <a:ln>
            <a:solidFill>
              <a:schemeClr val="accent1">
                <a:shade val="50000"/>
              </a:schemeClr>
            </a:solidFill>
            <a:prstDash val="sysDot"/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ACCF297-FF28-5605-F4C4-4D9E73E3A20D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ECS : détecteurs automatiques d’incendie et gamme radio R.SCAN+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E81AFD6E-DC97-9D97-1A00-16D6977D34DB}"/>
              </a:ext>
            </a:extLst>
          </p:cNvPr>
          <p:cNvGrpSpPr>
            <a:grpSpLocks noChangeAspect="1"/>
          </p:cNvGrpSpPr>
          <p:nvPr/>
        </p:nvGrpSpPr>
        <p:grpSpPr>
          <a:xfrm>
            <a:off x="7208790" y="2895382"/>
            <a:ext cx="4658184" cy="3093017"/>
            <a:chOff x="1875934" y="687640"/>
            <a:chExt cx="8445490" cy="5581185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953DC3F-EEEC-B12E-DA0C-0C849789A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75934" y="687640"/>
              <a:ext cx="8445490" cy="558118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7D4FF28-3C7A-0F6D-A724-E248E90F0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00721" y="3106382"/>
              <a:ext cx="2018123" cy="1858415"/>
            </a:xfrm>
            <a:prstGeom prst="rect">
              <a:avLst/>
            </a:prstGeom>
          </p:spPr>
        </p:pic>
      </p:grpSp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17D4B1DA-9BEB-6EBF-8255-A422C9CF27D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8586"/>
            <a:ext cx="1979844" cy="369336"/>
          </a:xfrm>
          <a:prstGeom prst="rect">
            <a:avLst/>
          </a:prstGeom>
        </p:spPr>
      </p:pic>
      <p:pic>
        <p:nvPicPr>
          <p:cNvPr id="12" name="Image 1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B85B4DC-5B13-3432-CFA7-214E722C1C2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0988" y="1578586"/>
            <a:ext cx="1366157" cy="363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8490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Espace réservé pour une image  12" descr="Une image contenant texte, téléphone mobile, téléphone&#10;&#10;Description générée automatiquement">
            <a:extLst>
              <a:ext uri="{FF2B5EF4-FFF2-40B4-BE49-F238E27FC236}">
                <a16:creationId xmlns:a16="http://schemas.microsoft.com/office/drawing/2014/main" id="{D6062B7F-D8C0-2341-E661-7A9D6B6F02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28" r="17628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7CE3EB64-86E8-C58E-8C7A-11C960A88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gamme influence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8743A1-3C6D-73B8-D3EE-503582940F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23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DBB05D80-47AB-D640-8DB1-E8858B237D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8"/>
            <a:ext cx="4857839" cy="1500187"/>
          </a:xfrm>
        </p:spPr>
        <p:txBody>
          <a:bodyPr/>
          <a:lstStyle/>
          <a:p>
            <a:r>
              <a:rPr lang="fr-FR" dirty="0"/>
              <a:t>Systèmes de mise en sécurité  incendie A &amp; B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B7D5B5AE-F364-9C46-38CF-6B63A2E702A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AD802E77-4AED-0CDD-B8C3-0F0A3FD0CD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4F5A2759-5A43-BF6F-CCED-5D5E3AD4FC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35522" b="37351"/>
          <a:stretch/>
        </p:blipFill>
        <p:spPr>
          <a:xfrm>
            <a:off x="559220" y="277158"/>
            <a:ext cx="4064810" cy="671827"/>
          </a:xfrm>
          <a:prstGeom prst="rect">
            <a:avLst/>
          </a:prstGeom>
        </p:spPr>
      </p:pic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29F4FE5-4017-F5DB-B549-1010A680B9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0" y="4692335"/>
            <a:ext cx="4268219" cy="759696"/>
          </a:xfrm>
          <a:prstGeom prst="rect">
            <a:avLst/>
          </a:prstGeom>
        </p:spPr>
      </p:pic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7F8D2BF-732B-206D-29C9-352DFE51B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21" y="5699713"/>
            <a:ext cx="3032288" cy="7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7833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D212EDC-8333-474B-0E5A-9BF134E196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D13764E-5FE3-ECFC-A72F-B500220904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9A56035-F544-3CB0-3638-267624D36FF1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noProof="1">
                <a:solidFill>
                  <a:schemeClr val="accent1">
                    <a:lumMod val="75000"/>
                  </a:schemeClr>
                </a:solidFill>
              </a:rPr>
              <a:t>CMSI : les configurations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85AA010-4A20-A6B1-01AA-203FD2C2322F}"/>
              </a:ext>
            </a:extLst>
          </p:cNvPr>
          <p:cNvSpPr/>
          <p:nvPr/>
        </p:nvSpPr>
        <p:spPr>
          <a:xfrm>
            <a:off x="1279919" y="2347201"/>
            <a:ext cx="323544" cy="32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6" name="Rectangle : coins arrondis 5">
            <a:extLst>
              <a:ext uri="{FF2B5EF4-FFF2-40B4-BE49-F238E27FC236}">
                <a16:creationId xmlns:a16="http://schemas.microsoft.com/office/drawing/2014/main" id="{E5C27BE1-C463-0335-B64C-1CC4E98F5694}"/>
              </a:ext>
            </a:extLst>
          </p:cNvPr>
          <p:cNvSpPr/>
          <p:nvPr/>
        </p:nvSpPr>
        <p:spPr>
          <a:xfrm>
            <a:off x="1098214" y="2022531"/>
            <a:ext cx="10116567" cy="4249271"/>
          </a:xfrm>
          <a:prstGeom prst="roundRect">
            <a:avLst>
              <a:gd name="adj" fmla="val 2321"/>
            </a:avLst>
          </a:prstGeom>
          <a:solidFill>
            <a:schemeClr val="bg1"/>
          </a:solidFill>
          <a:ln w="952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03AB660F-5162-275A-AB42-3A20344789F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0606"/>
          <a:stretch/>
        </p:blipFill>
        <p:spPr>
          <a:xfrm>
            <a:off x="1390933" y="2086315"/>
            <a:ext cx="3971313" cy="4077099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9F67124E-3C8A-6EB8-C83C-D3C98CE0A70C}"/>
              </a:ext>
            </a:extLst>
          </p:cNvPr>
          <p:cNvSpPr txBox="1"/>
          <p:nvPr/>
        </p:nvSpPr>
        <p:spPr>
          <a:xfrm>
            <a:off x="7712241" y="1755264"/>
            <a:ext cx="3502540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fr-FR" sz="1067" i="1" dirty="0">
                <a:solidFill>
                  <a:schemeClr val="tx1">
                    <a:lumMod val="50000"/>
                    <a:lumOff val="50000"/>
                  </a:schemeClr>
                </a:solidFill>
              </a:rPr>
              <a:t>Hors mise en réseau, miroirs, … </a:t>
            </a: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9C7F5A20-24E1-AB02-6FD2-E4503E3C25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44804" y="4945816"/>
            <a:ext cx="594027" cy="495021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F1C304A2-3A35-FAA5-76B2-095EC2D4676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0212" t="52586"/>
          <a:stretch/>
        </p:blipFill>
        <p:spPr>
          <a:xfrm flipH="1">
            <a:off x="10895176" y="3516139"/>
            <a:ext cx="543653" cy="586221"/>
          </a:xfrm>
          <a:prstGeom prst="rect">
            <a:avLst/>
          </a:prstGeom>
        </p:spPr>
      </p:pic>
      <p:pic>
        <p:nvPicPr>
          <p:cNvPr id="11" name="Image 10">
            <a:extLst>
              <a:ext uri="{FF2B5EF4-FFF2-40B4-BE49-F238E27FC236}">
                <a16:creationId xmlns:a16="http://schemas.microsoft.com/office/drawing/2014/main" id="{CBBACB66-12E5-3FAE-BA7B-A5FA13BFF844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719387" y="2086315"/>
            <a:ext cx="2712356" cy="4054595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pic>
        <p:nvPicPr>
          <p:cNvPr id="12" name="Image 1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C4A2871-BC2F-AF68-FAB0-4E4DD50DDD5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3348" y="5772249"/>
            <a:ext cx="1278898" cy="227630"/>
          </a:xfrm>
          <a:prstGeom prst="rect">
            <a:avLst/>
          </a:prstGeom>
        </p:spPr>
      </p:pic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36C1A89-D327-26B9-A87D-8DE0E5240F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9231" y="5195440"/>
            <a:ext cx="894715" cy="266347"/>
          </a:xfrm>
          <a:prstGeom prst="rect">
            <a:avLst/>
          </a:prstGeom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05417865-7000-9493-CB2F-EB7A82E5DFE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0418" y="2795587"/>
            <a:ext cx="639930" cy="460231"/>
          </a:xfrm>
          <a:prstGeom prst="rect">
            <a:avLst/>
          </a:prstGeom>
        </p:spPr>
      </p:pic>
      <p:pic>
        <p:nvPicPr>
          <p:cNvPr id="15" name="Image 14">
            <a:extLst>
              <a:ext uri="{FF2B5EF4-FFF2-40B4-BE49-F238E27FC236}">
                <a16:creationId xmlns:a16="http://schemas.microsoft.com/office/drawing/2014/main" id="{96F73E5A-1609-D179-8553-3713D3B8BEE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433343" y="2086315"/>
            <a:ext cx="1299620" cy="4054595"/>
          </a:xfrm>
          <a:prstGeom prst="rect">
            <a:avLst/>
          </a:prstGeom>
        </p:spPr>
      </p:pic>
      <p:pic>
        <p:nvPicPr>
          <p:cNvPr id="16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1B948E83-F754-E4D8-A9C3-7A6C80DCB1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06687" y="5772249"/>
            <a:ext cx="1278898" cy="227630"/>
          </a:xfrm>
          <a:prstGeom prst="rect">
            <a:avLst/>
          </a:prstGeom>
        </p:spPr>
      </p:pic>
      <p:pic>
        <p:nvPicPr>
          <p:cNvPr id="17" name="Image 1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4092414-C7D2-C38D-3C40-B4FD6C3247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6840" y="5193326"/>
            <a:ext cx="894715" cy="227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618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FCFB4F0-9C40-7C5B-D1F3-E7A9E8954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C800672-C9E3-0F93-B560-FE4BECD62F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25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7A3DDB6-CD2F-161E-C6BA-C885FBC01B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2305" y="2394777"/>
            <a:ext cx="7587389" cy="399066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89DB869-7031-24FF-00E4-9BFE772C577A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noProof="1">
                <a:solidFill>
                  <a:schemeClr val="accent1">
                    <a:lumMod val="75000"/>
                  </a:schemeClr>
                </a:solidFill>
                <a:latin typeface="Arial"/>
              </a:rPr>
              <a:t>CMSI : catégorie A / catégorie 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8081C3C-0B15-0294-6F2B-9164AAFBFDD1}"/>
              </a:ext>
            </a:extLst>
          </p:cNvPr>
          <p:cNvSpPr/>
          <p:nvPr/>
        </p:nvSpPr>
        <p:spPr>
          <a:xfrm>
            <a:off x="246856" y="2198295"/>
            <a:ext cx="323544" cy="32975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C157F317-7726-FFE1-E106-5177005A9A3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5323" t="1" r="16271" b="-100"/>
          <a:stretch/>
        </p:blipFill>
        <p:spPr>
          <a:xfrm>
            <a:off x="1478590" y="2629396"/>
            <a:ext cx="2545977" cy="289796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93DDEB5B-0F00-9E02-1C74-6808C7283F0E}"/>
              </a:ext>
            </a:extLst>
          </p:cNvPr>
          <p:cNvCxnSpPr>
            <a:cxnSpLocks/>
            <a:stCxn id="7" idx="3"/>
            <a:endCxn id="9" idx="0"/>
          </p:cNvCxnSpPr>
          <p:nvPr/>
        </p:nvCxnSpPr>
        <p:spPr>
          <a:xfrm>
            <a:off x="4024567" y="2774294"/>
            <a:ext cx="1265493" cy="657562"/>
          </a:xfrm>
          <a:prstGeom prst="bent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2CE951E6-384B-FC5C-C871-44E4696B8FAA}"/>
              </a:ext>
            </a:extLst>
          </p:cNvPr>
          <p:cNvSpPr/>
          <p:nvPr/>
        </p:nvSpPr>
        <p:spPr>
          <a:xfrm>
            <a:off x="5092836" y="3431856"/>
            <a:ext cx="394448" cy="166755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BC98922-70C9-6C5B-9A76-8ACA2354364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84460"/>
            <a:ext cx="2042041" cy="363462"/>
          </a:xfrm>
          <a:prstGeom prst="rect">
            <a:avLst/>
          </a:prstGeom>
        </p:spPr>
      </p:pic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2100C2B-D629-2BBA-9136-5AE99086FF9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8557" y="1584460"/>
            <a:ext cx="1428608" cy="363462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277C047F-35AD-A0B8-EAA1-F1695D753CE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-10212" t="52586"/>
          <a:stretch/>
        </p:blipFill>
        <p:spPr>
          <a:xfrm flipH="1">
            <a:off x="9716480" y="3135889"/>
            <a:ext cx="543653" cy="586221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4E7997DA-91C7-C20F-8281-8DDD047229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662247" y="5193098"/>
            <a:ext cx="594027" cy="495021"/>
          </a:xfrm>
          <a:prstGeom prst="rect">
            <a:avLst/>
          </a:prstGeom>
        </p:spPr>
      </p:pic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6506645E-FE3F-C2F3-4A6B-31FC33F89331}"/>
              </a:ext>
            </a:extLst>
          </p:cNvPr>
          <p:cNvSpPr/>
          <p:nvPr/>
        </p:nvSpPr>
        <p:spPr>
          <a:xfrm>
            <a:off x="1133169" y="2198295"/>
            <a:ext cx="8826092" cy="4325822"/>
          </a:xfrm>
          <a:prstGeom prst="roundRect">
            <a:avLst>
              <a:gd name="adj" fmla="val 2321"/>
            </a:avLst>
          </a:prstGeom>
          <a:noFill/>
          <a:ln w="9525">
            <a:solidFill>
              <a:schemeClr val="tx2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66363502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DA6669C-C3CC-7DCE-B9F1-FFBEBD4974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250E03C-A0EE-F919-D0AA-94992E0B89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A30D185-09A6-9073-48DB-E540C8E2B18C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CMSI (catégorie A) :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intuitivité de l’exploitation, écran tactile couleur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F69DB01B-A80D-3EF8-E592-C259C5F65C6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38495"/>
          <a:stretch/>
        </p:blipFill>
        <p:spPr>
          <a:xfrm>
            <a:off x="8146859" y="1578586"/>
            <a:ext cx="3775072" cy="681051"/>
          </a:xfrm>
          <a:prstGeom prst="rect">
            <a:avLst/>
          </a:prstGeom>
        </p:spPr>
      </p:pic>
      <p:pic>
        <p:nvPicPr>
          <p:cNvPr id="6" name="Image 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1714BA26-8343-C938-C6A6-ECF60559EB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7" name="Image 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99BF84F-07D0-19CA-61B0-031029989D4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  <p:grpSp>
        <p:nvGrpSpPr>
          <p:cNvPr id="8" name="Groupe 7">
            <a:extLst>
              <a:ext uri="{FF2B5EF4-FFF2-40B4-BE49-F238E27FC236}">
                <a16:creationId xmlns:a16="http://schemas.microsoft.com/office/drawing/2014/main" id="{FF5A81A2-7E38-456A-4A65-1E541590EB2A}"/>
              </a:ext>
            </a:extLst>
          </p:cNvPr>
          <p:cNvGrpSpPr/>
          <p:nvPr/>
        </p:nvGrpSpPr>
        <p:grpSpPr>
          <a:xfrm>
            <a:off x="385482" y="2427030"/>
            <a:ext cx="11691619" cy="3952983"/>
            <a:chOff x="259916" y="2356620"/>
            <a:chExt cx="11691619" cy="3952983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94E62427-8DBE-3995-49E7-3F32DAE168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969229" y="2356620"/>
              <a:ext cx="4317996" cy="3952983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DC267745-6519-5A52-42DB-C8A3C3F5D3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2495"/>
            <a:stretch/>
          </p:blipFill>
          <p:spPr>
            <a:xfrm>
              <a:off x="3102265" y="2698589"/>
              <a:ext cx="4152876" cy="3096491"/>
            </a:xfrm>
            <a:prstGeom prst="rect">
              <a:avLst/>
            </a:prstGeom>
            <a:ln w="31750">
              <a:solidFill>
                <a:schemeClr val="accent3">
                  <a:lumMod val="20000"/>
                  <a:lumOff val="80000"/>
                </a:schemeClr>
              </a:solidFill>
            </a:ln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62B9A87B-B40B-AC3D-5BE2-C725D3293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9916" y="3113828"/>
              <a:ext cx="2111376" cy="2552877"/>
            </a:xfrm>
            <a:prstGeom prst="rect">
              <a:avLst/>
            </a:prstGeom>
          </p:spPr>
        </p:pic>
        <p:sp>
          <p:nvSpPr>
            <p:cNvPr id="12" name="Flèche : pentagone 11">
              <a:extLst>
                <a:ext uri="{FF2B5EF4-FFF2-40B4-BE49-F238E27FC236}">
                  <a16:creationId xmlns:a16="http://schemas.microsoft.com/office/drawing/2014/main" id="{3C814546-9E25-0AEB-222D-E0635764BAC8}"/>
                </a:ext>
              </a:extLst>
            </p:cNvPr>
            <p:cNvSpPr/>
            <p:nvPr/>
          </p:nvSpPr>
          <p:spPr>
            <a:xfrm>
              <a:off x="2506120" y="4166829"/>
              <a:ext cx="463107" cy="446875"/>
            </a:xfrm>
            <a:prstGeom prst="homePlate">
              <a:avLst/>
            </a:pr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3" name="Rectangle 25">
              <a:extLst>
                <a:ext uri="{FF2B5EF4-FFF2-40B4-BE49-F238E27FC236}">
                  <a16:creationId xmlns:a16="http://schemas.microsoft.com/office/drawing/2014/main" id="{5B8C93DF-8308-B179-7FBD-1D27132BB9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9226" y="3113828"/>
              <a:ext cx="3959668" cy="2199461"/>
            </a:xfrm>
            <a:prstGeom prst="rect">
              <a:avLst/>
            </a:prstGeom>
            <a:solidFill>
              <a:schemeClr val="tx2">
                <a:lumMod val="20000"/>
                <a:lumOff val="80000"/>
              </a:schemeClr>
            </a:solidFill>
            <a:ln>
              <a:noFill/>
            </a:ln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2400">
                <a:solidFill>
                  <a:srgbClr val="000000"/>
                </a:solidFill>
                <a:latin typeface="Times New Roman" pitchFamily="18" charset="0"/>
                <a:cs typeface="Arial" charset="0"/>
              </a:endParaRPr>
            </a:p>
          </p:txBody>
        </p:sp>
        <p:sp>
          <p:nvSpPr>
            <p:cNvPr id="14" name="Flèche : bas 13">
              <a:extLst>
                <a:ext uri="{FF2B5EF4-FFF2-40B4-BE49-F238E27FC236}">
                  <a16:creationId xmlns:a16="http://schemas.microsoft.com/office/drawing/2014/main" id="{054F06E3-4BB2-BAFF-9712-98EBB6CECBCC}"/>
                </a:ext>
              </a:extLst>
            </p:cNvPr>
            <p:cNvSpPr/>
            <p:nvPr/>
          </p:nvSpPr>
          <p:spPr>
            <a:xfrm rot="10800000">
              <a:off x="9868089" y="4474205"/>
              <a:ext cx="287384" cy="3254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5" name="Flèche : bas 14">
              <a:extLst>
                <a:ext uri="{FF2B5EF4-FFF2-40B4-BE49-F238E27FC236}">
                  <a16:creationId xmlns:a16="http://schemas.microsoft.com/office/drawing/2014/main" id="{B4E7AE7B-E1CA-081D-8E7F-B1E8169C35B5}"/>
                </a:ext>
              </a:extLst>
            </p:cNvPr>
            <p:cNvSpPr/>
            <p:nvPr/>
          </p:nvSpPr>
          <p:spPr>
            <a:xfrm>
              <a:off x="9868089" y="3582989"/>
              <a:ext cx="287384" cy="325461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3523FAF-6625-CB05-C2C3-D0A696B574DD}"/>
                </a:ext>
              </a:extLst>
            </p:cNvPr>
            <p:cNvSpPr/>
            <p:nvPr/>
          </p:nvSpPr>
          <p:spPr>
            <a:xfrm>
              <a:off x="8001844" y="3266258"/>
              <a:ext cx="3949691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30000"/>
                </a:spcBef>
                <a:spcAft>
                  <a:spcPct val="0"/>
                </a:spcAft>
              </a:pPr>
              <a:r>
                <a:rPr lang="fr-FR" sz="1200" dirty="0">
                  <a:solidFill>
                    <a:schemeClr val="tx2"/>
                  </a:solidFill>
                  <a:latin typeface="Arial" charset="0"/>
                  <a:cs typeface="Arial" charset="0"/>
                </a:rPr>
                <a:t>Barre des taches, accès tactile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22F3BD7-CF92-E616-DFEC-CBD1BBA4167E}"/>
                </a:ext>
              </a:extLst>
            </p:cNvPr>
            <p:cNvSpPr/>
            <p:nvPr/>
          </p:nvSpPr>
          <p:spPr>
            <a:xfrm>
              <a:off x="7979226" y="4808625"/>
              <a:ext cx="3959669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30000"/>
                </a:spcBef>
                <a:spcAft>
                  <a:spcPct val="0"/>
                </a:spcAft>
              </a:pPr>
              <a:r>
                <a:rPr lang="fr-FR" sz="1200" dirty="0">
                  <a:solidFill>
                    <a:schemeClr val="tx2"/>
                  </a:solidFill>
                  <a:latin typeface="Arial" charset="0"/>
                  <a:cs typeface="Arial" charset="0"/>
                </a:rPr>
                <a:t>Accès rapide aux menus / codes /évènements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F81F9D0B-ED71-37B7-4B1A-77C6FA91D2F2}"/>
                </a:ext>
              </a:extLst>
            </p:cNvPr>
            <p:cNvSpPr txBox="1"/>
            <p:nvPr/>
          </p:nvSpPr>
          <p:spPr>
            <a:xfrm>
              <a:off x="8001843" y="3917407"/>
              <a:ext cx="3937051" cy="517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914377" fontAlgn="base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fr-FR" sz="1200" b="1" dirty="0">
                  <a:solidFill>
                    <a:srgbClr val="1F497D"/>
                  </a:solidFill>
                  <a:latin typeface="Arial" charset="0"/>
                  <a:cs typeface="Arial" charset="0"/>
                </a:rPr>
                <a:t>Affichages toujours visibles et accessibles</a:t>
              </a:r>
            </a:p>
            <a:p>
              <a:pPr algn="ctr" defTabSz="914377" fontAlgn="base">
                <a:spcBef>
                  <a:spcPct val="30000"/>
                </a:spcBef>
                <a:spcAft>
                  <a:spcPct val="0"/>
                </a:spcAft>
                <a:defRPr/>
              </a:pPr>
              <a:r>
                <a:rPr lang="fr-FR" sz="1200" b="1" dirty="0">
                  <a:solidFill>
                    <a:srgbClr val="1F497D"/>
                  </a:solidFill>
                  <a:latin typeface="Arial" charset="0"/>
                  <a:cs typeface="Arial" charset="0"/>
                </a:rPr>
                <a:t>quelque soit l’évènement en cours</a:t>
              </a:r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4E47C68C-D2D5-79F8-A01F-F44B12E8424B}"/>
                </a:ext>
              </a:extLst>
            </p:cNvPr>
            <p:cNvSpPr/>
            <p:nvPr/>
          </p:nvSpPr>
          <p:spPr>
            <a:xfrm>
              <a:off x="4007827" y="3272228"/>
              <a:ext cx="3243885" cy="295836"/>
            </a:xfrm>
            <a:prstGeom prst="rect">
              <a:avLst/>
            </a:prstGeom>
            <a:noFill/>
            <a:ln w="317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cxnSp>
          <p:nvCxnSpPr>
            <p:cNvPr id="20" name="Connecteur droit avec flèche 19">
              <a:extLst>
                <a:ext uri="{FF2B5EF4-FFF2-40B4-BE49-F238E27FC236}">
                  <a16:creationId xmlns:a16="http://schemas.microsoft.com/office/drawing/2014/main" id="{E8DD793B-FE0D-D22D-5528-D1079AE581D4}"/>
                </a:ext>
              </a:extLst>
            </p:cNvPr>
            <p:cNvCxnSpPr>
              <a:cxnSpLocks/>
              <a:stCxn id="19" idx="3"/>
            </p:cNvCxnSpPr>
            <p:nvPr/>
          </p:nvCxnSpPr>
          <p:spPr>
            <a:xfrm flipV="1">
              <a:off x="7251713" y="3420146"/>
              <a:ext cx="714620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61E91BB2-9338-F82F-69FA-C72A225269F0}"/>
                </a:ext>
              </a:extLst>
            </p:cNvPr>
            <p:cNvSpPr/>
            <p:nvPr/>
          </p:nvSpPr>
          <p:spPr>
            <a:xfrm>
              <a:off x="4065956" y="4814595"/>
              <a:ext cx="1350776" cy="295836"/>
            </a:xfrm>
            <a:prstGeom prst="rect">
              <a:avLst/>
            </a:prstGeom>
            <a:noFill/>
            <a:ln w="31750">
              <a:solidFill>
                <a:schemeClr val="accent3">
                  <a:lumMod val="20000"/>
                  <a:lumOff val="8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cxnSp>
          <p:nvCxnSpPr>
            <p:cNvPr id="22" name="Connecteur droit avec flèche 21">
              <a:extLst>
                <a:ext uri="{FF2B5EF4-FFF2-40B4-BE49-F238E27FC236}">
                  <a16:creationId xmlns:a16="http://schemas.microsoft.com/office/drawing/2014/main" id="{F9237419-D3BA-0C79-6DEA-1126B9710BE5}"/>
                </a:ext>
              </a:extLst>
            </p:cNvPr>
            <p:cNvCxnSpPr>
              <a:cxnSpLocks/>
              <a:stCxn id="21" idx="3"/>
            </p:cNvCxnSpPr>
            <p:nvPr/>
          </p:nvCxnSpPr>
          <p:spPr>
            <a:xfrm flipV="1">
              <a:off x="5416732" y="4962513"/>
              <a:ext cx="2562493" cy="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5981989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9E170F-D125-795A-F2F3-1ACB265EE5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810567B-25F9-3629-A64F-07484A3524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27</a:t>
            </a:fld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6FFA394B-44F1-5D8D-FF0F-AE35FCDB054A}"/>
              </a:ext>
            </a:extLst>
          </p:cNvPr>
          <p:cNvGrpSpPr>
            <a:grpSpLocks noChangeAspect="1"/>
          </p:cNvGrpSpPr>
          <p:nvPr/>
        </p:nvGrpSpPr>
        <p:grpSpPr>
          <a:xfrm>
            <a:off x="3117411" y="2446404"/>
            <a:ext cx="4404681" cy="3958534"/>
            <a:chOff x="2280535" y="0"/>
            <a:chExt cx="7630930" cy="6858000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104EE367-5CC1-029F-0851-C9F1730F7E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80535" y="0"/>
              <a:ext cx="7630930" cy="6858000"/>
            </a:xfrm>
            <a:prstGeom prst="rect">
              <a:avLst/>
            </a:prstGeom>
          </p:spPr>
        </p:pic>
        <p:pic>
          <p:nvPicPr>
            <p:cNvPr id="6" name="Image 5" descr="Une image contenant texte, capture d’écran, moniteur&#10;&#10;Description générée automatiquement">
              <a:extLst>
                <a:ext uri="{FF2B5EF4-FFF2-40B4-BE49-F238E27FC236}">
                  <a16:creationId xmlns:a16="http://schemas.microsoft.com/office/drawing/2014/main" id="{C055689B-F8AC-557A-BF17-859CBCDF5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48"/>
            <a:stretch/>
          </p:blipFill>
          <p:spPr>
            <a:xfrm>
              <a:off x="2508353" y="568170"/>
              <a:ext cx="7336983" cy="5468527"/>
            </a:xfrm>
            <a:prstGeom prst="rect">
              <a:avLst/>
            </a:prstGeom>
          </p:spPr>
        </p:pic>
      </p:grpSp>
      <p:sp>
        <p:nvSpPr>
          <p:cNvPr id="7" name="Rectangle 25">
            <a:extLst>
              <a:ext uri="{FF2B5EF4-FFF2-40B4-BE49-F238E27FC236}">
                <a16:creationId xmlns:a16="http://schemas.microsoft.com/office/drawing/2014/main" id="{5D256AD9-257E-D65F-881D-89FF67AAEE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104792" y="3184238"/>
            <a:ext cx="3959668" cy="2199461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FDF2E6E-934B-1235-F509-1B9372164DEA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CMSI (catégorie B) :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intuitivité de l’exploitation, écran tactile couleur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9" name="Image 8">
            <a:extLst>
              <a:ext uri="{FF2B5EF4-FFF2-40B4-BE49-F238E27FC236}">
                <a16:creationId xmlns:a16="http://schemas.microsoft.com/office/drawing/2014/main" id="{3AD8D610-6624-68C3-EF11-E724E13461D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38495"/>
          <a:stretch/>
        </p:blipFill>
        <p:spPr>
          <a:xfrm>
            <a:off x="8146859" y="1578586"/>
            <a:ext cx="3775072" cy="681051"/>
          </a:xfrm>
          <a:prstGeom prst="rect">
            <a:avLst/>
          </a:prstGeom>
        </p:spPr>
      </p:pic>
      <p:pic>
        <p:nvPicPr>
          <p:cNvPr id="10" name="Image 9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9A6E25A-593B-0435-5E64-3F21AFE9F58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6735F15-3F3A-CA59-95DE-ACC215C4CB0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AAF5F745-3E03-E3D9-1EE8-CAD773C23AC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" y="3184238"/>
            <a:ext cx="2111376" cy="2552877"/>
          </a:xfrm>
          <a:prstGeom prst="rect">
            <a:avLst/>
          </a:prstGeom>
        </p:spPr>
      </p:pic>
      <p:sp>
        <p:nvSpPr>
          <p:cNvPr id="13" name="Flèche : pentagone 12">
            <a:extLst>
              <a:ext uri="{FF2B5EF4-FFF2-40B4-BE49-F238E27FC236}">
                <a16:creationId xmlns:a16="http://schemas.microsoft.com/office/drawing/2014/main" id="{18D20F34-42C1-9946-08CB-241268EB8CE6}"/>
              </a:ext>
            </a:extLst>
          </p:cNvPr>
          <p:cNvSpPr/>
          <p:nvPr/>
        </p:nvSpPr>
        <p:spPr>
          <a:xfrm>
            <a:off x="2631686" y="4237239"/>
            <a:ext cx="463107" cy="44687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4" name="Flèche : bas 13">
            <a:extLst>
              <a:ext uri="{FF2B5EF4-FFF2-40B4-BE49-F238E27FC236}">
                <a16:creationId xmlns:a16="http://schemas.microsoft.com/office/drawing/2014/main" id="{348CE25A-5A98-148F-B164-4837CA53C317}"/>
              </a:ext>
            </a:extLst>
          </p:cNvPr>
          <p:cNvSpPr/>
          <p:nvPr/>
        </p:nvSpPr>
        <p:spPr>
          <a:xfrm rot="10800000">
            <a:off x="9993655" y="4544615"/>
            <a:ext cx="287384" cy="325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5" name="Flèche : bas 14">
            <a:extLst>
              <a:ext uri="{FF2B5EF4-FFF2-40B4-BE49-F238E27FC236}">
                <a16:creationId xmlns:a16="http://schemas.microsoft.com/office/drawing/2014/main" id="{CE5A3F9C-3AE2-69FF-6EBA-4B2FA86E0F68}"/>
              </a:ext>
            </a:extLst>
          </p:cNvPr>
          <p:cNvSpPr/>
          <p:nvPr/>
        </p:nvSpPr>
        <p:spPr>
          <a:xfrm>
            <a:off x="9993655" y="3653399"/>
            <a:ext cx="287384" cy="325461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503B49C4-8DE8-7004-A46B-5BA0F30D5CD9}"/>
              </a:ext>
            </a:extLst>
          </p:cNvPr>
          <p:cNvSpPr/>
          <p:nvPr/>
        </p:nvSpPr>
        <p:spPr>
          <a:xfrm>
            <a:off x="8127410" y="3336668"/>
            <a:ext cx="3949691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</a:pPr>
            <a:r>
              <a:rPr lang="fr-FR" sz="1200" dirty="0">
                <a:solidFill>
                  <a:schemeClr val="tx2"/>
                </a:solidFill>
                <a:latin typeface="Arial" charset="0"/>
                <a:cs typeface="Arial" charset="0"/>
              </a:rPr>
              <a:t>Barre des taches, accès tactile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D32660-37DC-1841-302F-F1C8B99163E0}"/>
              </a:ext>
            </a:extLst>
          </p:cNvPr>
          <p:cNvSpPr/>
          <p:nvPr/>
        </p:nvSpPr>
        <p:spPr>
          <a:xfrm>
            <a:off x="8225069" y="4879035"/>
            <a:ext cx="383939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30000"/>
              </a:spcBef>
              <a:spcAft>
                <a:spcPct val="0"/>
              </a:spcAft>
            </a:pPr>
            <a:r>
              <a:rPr lang="fr-FR" sz="1200" dirty="0">
                <a:solidFill>
                  <a:schemeClr val="tx2"/>
                </a:solidFill>
                <a:latin typeface="Arial" charset="0"/>
                <a:cs typeface="Arial" charset="0"/>
              </a:rPr>
              <a:t>Accès rapide aux menus / codes /évènements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1FC50F9A-6DE8-97E9-8E08-2A71F6278769}"/>
              </a:ext>
            </a:extLst>
          </p:cNvPr>
          <p:cNvSpPr txBox="1"/>
          <p:nvPr/>
        </p:nvSpPr>
        <p:spPr>
          <a:xfrm>
            <a:off x="8219819" y="3987817"/>
            <a:ext cx="3844641" cy="517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914377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fr-FR" sz="1200" b="1" dirty="0">
                <a:solidFill>
                  <a:srgbClr val="1F497D"/>
                </a:solidFill>
                <a:latin typeface="Arial" charset="0"/>
                <a:cs typeface="Arial" charset="0"/>
              </a:rPr>
              <a:t>Affichages toujours visibles et accessibles</a:t>
            </a:r>
          </a:p>
          <a:p>
            <a:pPr algn="ctr" defTabSz="914377" fontAlgn="base">
              <a:spcBef>
                <a:spcPct val="30000"/>
              </a:spcBef>
              <a:spcAft>
                <a:spcPct val="0"/>
              </a:spcAft>
              <a:defRPr/>
            </a:pPr>
            <a:r>
              <a:rPr lang="fr-FR" sz="1200" b="1" dirty="0">
                <a:solidFill>
                  <a:srgbClr val="1F497D"/>
                </a:solidFill>
                <a:latin typeface="Arial" charset="0"/>
                <a:cs typeface="Arial" charset="0"/>
              </a:rPr>
              <a:t>quelque soit l’évènement en cours</a:t>
            </a:r>
          </a:p>
        </p:txBody>
      </p: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74E211C3-305A-6641-8443-C627C59FECC6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7510448" y="3526068"/>
            <a:ext cx="636411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necteur droit avec flèche 19">
            <a:extLst>
              <a:ext uri="{FF2B5EF4-FFF2-40B4-BE49-F238E27FC236}">
                <a16:creationId xmlns:a16="http://schemas.microsoft.com/office/drawing/2014/main" id="{4D401A90-8CCA-6A15-A7F0-46CF6EBA7B27}"/>
              </a:ext>
            </a:extLst>
          </p:cNvPr>
          <p:cNvCxnSpPr>
            <a:cxnSpLocks/>
            <a:stCxn id="22" idx="3"/>
          </p:cNvCxnSpPr>
          <p:nvPr/>
        </p:nvCxnSpPr>
        <p:spPr>
          <a:xfrm>
            <a:off x="5560054" y="5077313"/>
            <a:ext cx="25092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89BD6A7E-0C1A-515A-5E5A-099EFB419543}"/>
              </a:ext>
            </a:extLst>
          </p:cNvPr>
          <p:cNvSpPr/>
          <p:nvPr/>
        </p:nvSpPr>
        <p:spPr>
          <a:xfrm>
            <a:off x="4266563" y="3378150"/>
            <a:ext cx="3243885" cy="295836"/>
          </a:xfrm>
          <a:prstGeom prst="rect">
            <a:avLst/>
          </a:prstGeom>
          <a:noFill/>
          <a:ln w="317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2962AA28-9310-36D6-D8F5-1AF488F733D1}"/>
              </a:ext>
            </a:extLst>
          </p:cNvPr>
          <p:cNvSpPr/>
          <p:nvPr/>
        </p:nvSpPr>
        <p:spPr>
          <a:xfrm>
            <a:off x="4209278" y="4929395"/>
            <a:ext cx="1350776" cy="295836"/>
          </a:xfrm>
          <a:prstGeom prst="rect">
            <a:avLst/>
          </a:prstGeom>
          <a:noFill/>
          <a:ln w="31750">
            <a:solidFill>
              <a:schemeClr val="accent3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82875795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98CFF8A-E2F8-E652-82BB-1B7E9CA00C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332DEB4-5CEC-53F6-1D11-6DDF66C12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DD02955-6AD3-8DD6-C7E5-790F23958273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CMSI (catégorie A et B) :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intuitivité de l’exploitation, barre d’état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5" name="Rectangle : coins arrondis 4">
            <a:extLst>
              <a:ext uri="{FF2B5EF4-FFF2-40B4-BE49-F238E27FC236}">
                <a16:creationId xmlns:a16="http://schemas.microsoft.com/office/drawing/2014/main" id="{4DF724DB-00F0-FEBA-8A79-D31D5EB1DDB0}"/>
              </a:ext>
            </a:extLst>
          </p:cNvPr>
          <p:cNvSpPr/>
          <p:nvPr/>
        </p:nvSpPr>
        <p:spPr>
          <a:xfrm>
            <a:off x="5190310" y="3103243"/>
            <a:ext cx="6778948" cy="446875"/>
          </a:xfrm>
          <a:prstGeom prst="roundRect">
            <a:avLst/>
          </a:prstGeom>
          <a:noFill/>
          <a:ln w="952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E85C88DC-8A16-1E8C-4609-71E26CAE16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66082" b="2281"/>
          <a:stretch/>
        </p:blipFill>
        <p:spPr>
          <a:xfrm>
            <a:off x="8988151" y="3154794"/>
            <a:ext cx="984840" cy="34377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290294A-A638-D477-37EF-1F5195012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9882" r="22885"/>
          <a:stretch/>
        </p:blipFill>
        <p:spPr>
          <a:xfrm>
            <a:off x="10079117" y="3154794"/>
            <a:ext cx="1056447" cy="34377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7057731-65FE-C269-C90F-9AF8D62184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0120" b="2281"/>
          <a:stretch/>
        </p:blipFill>
        <p:spPr>
          <a:xfrm>
            <a:off x="11241691" y="3154793"/>
            <a:ext cx="546812" cy="325651"/>
          </a:xfrm>
          <a:prstGeom prst="rect">
            <a:avLst/>
          </a:prstGeom>
        </p:spPr>
      </p:pic>
      <p:sp>
        <p:nvSpPr>
          <p:cNvPr id="9" name="Flèche : chevron 8">
            <a:extLst>
              <a:ext uri="{FF2B5EF4-FFF2-40B4-BE49-F238E27FC236}">
                <a16:creationId xmlns:a16="http://schemas.microsoft.com/office/drawing/2014/main" id="{09739AB0-D571-B5EA-9D6F-A5F88F142407}"/>
              </a:ext>
            </a:extLst>
          </p:cNvPr>
          <p:cNvSpPr/>
          <p:nvPr/>
        </p:nvSpPr>
        <p:spPr>
          <a:xfrm>
            <a:off x="5428136" y="3161786"/>
            <a:ext cx="222328" cy="329791"/>
          </a:xfrm>
          <a:prstGeom prst="chevron">
            <a:avLst/>
          </a:prstGeom>
          <a:noFill/>
          <a:ln w="952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black"/>
              </a:solidFill>
              <a:latin typeface="Arial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5D52BE6-90E6-757B-3756-A1C21804ACA8}"/>
              </a:ext>
            </a:extLst>
          </p:cNvPr>
          <p:cNvSpPr/>
          <p:nvPr/>
        </p:nvSpPr>
        <p:spPr>
          <a:xfrm>
            <a:off x="5650464" y="3575770"/>
            <a:ext cx="4237733" cy="3794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buClr>
                <a:srgbClr val="4F81BD"/>
              </a:buClr>
            </a:pPr>
            <a:r>
              <a:rPr lang="fr-FR" sz="933" i="1" dirty="0">
                <a:solidFill>
                  <a:srgbClr val="4F81BD"/>
                </a:solidFill>
              </a:rPr>
              <a:t>Exemple sur CMSI de catégorie A ;</a:t>
            </a:r>
          </a:p>
          <a:p>
            <a:pPr lvl="0">
              <a:buClr>
                <a:srgbClr val="4F81BD"/>
              </a:buClr>
            </a:pPr>
            <a:r>
              <a:rPr lang="fr-FR" sz="933" i="1" dirty="0">
                <a:solidFill>
                  <a:srgbClr val="4F81BD"/>
                </a:solidFill>
              </a:rPr>
              <a:t>En catégorie B : statut d’alarme.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0D75A1E-8818-D741-6BAF-0DA965CA3B87}"/>
              </a:ext>
            </a:extLst>
          </p:cNvPr>
          <p:cNvSpPr txBox="1"/>
          <p:nvPr/>
        </p:nvSpPr>
        <p:spPr>
          <a:xfrm>
            <a:off x="289977" y="2280036"/>
            <a:ext cx="11679281" cy="5025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28594" indent="-228594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Les icônes de la barre d’état permettent d’identifier d’un coup d’œil les informations clé du CMSI et le niveau d’accès. </a:t>
            </a:r>
          </a:p>
          <a:p>
            <a:pPr marL="228594" indent="-228594">
              <a:buClr>
                <a:schemeClr val="accent1"/>
              </a:buClr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schemeClr val="tx1">
                    <a:lumMod val="50000"/>
                    <a:lumOff val="50000"/>
                  </a:schemeClr>
                </a:solidFill>
                <a:latin typeface="+mj-lt"/>
              </a:rPr>
              <a:t>L’affichage est permanent et accessible en tout instant. </a:t>
            </a: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A535330C-81EB-27E9-4D3A-425C48106E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978" y="3142688"/>
            <a:ext cx="4658197" cy="2583064"/>
          </a:xfrm>
          <a:prstGeom prst="rect">
            <a:avLst/>
          </a:prstGeom>
        </p:spPr>
      </p:pic>
      <p:grpSp>
        <p:nvGrpSpPr>
          <p:cNvPr id="13" name="Groupe 12">
            <a:extLst>
              <a:ext uri="{FF2B5EF4-FFF2-40B4-BE49-F238E27FC236}">
                <a16:creationId xmlns:a16="http://schemas.microsoft.com/office/drawing/2014/main" id="{AD0E6F06-D83E-99D7-BCBA-C8B669DE480E}"/>
              </a:ext>
            </a:extLst>
          </p:cNvPr>
          <p:cNvGrpSpPr/>
          <p:nvPr/>
        </p:nvGrpSpPr>
        <p:grpSpPr>
          <a:xfrm>
            <a:off x="6595312" y="3154794"/>
            <a:ext cx="950544" cy="345585"/>
            <a:chOff x="4881428" y="2366095"/>
            <a:chExt cx="712908" cy="259189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7E9ED161-A9DF-3EAC-B069-960802AEF7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5732" r="8021" b="28098"/>
            <a:stretch/>
          </p:blipFill>
          <p:spPr>
            <a:xfrm>
              <a:off x="4881428" y="2366095"/>
              <a:ext cx="256406" cy="259189"/>
            </a:xfrm>
            <a:prstGeom prst="rect">
              <a:avLst/>
            </a:prstGeom>
          </p:spPr>
        </p:pic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689B203-0FDF-8A49-39E2-555FC3B7AD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71902"/>
            <a:stretch/>
          </p:blipFill>
          <p:spPr>
            <a:xfrm>
              <a:off x="5153470" y="2420590"/>
              <a:ext cx="440866" cy="150198"/>
            </a:xfrm>
            <a:prstGeom prst="rect">
              <a:avLst/>
            </a:prstGeom>
          </p:spPr>
        </p:pic>
      </p:grpSp>
      <p:grpSp>
        <p:nvGrpSpPr>
          <p:cNvPr id="16" name="Groupe 15">
            <a:extLst>
              <a:ext uri="{FF2B5EF4-FFF2-40B4-BE49-F238E27FC236}">
                <a16:creationId xmlns:a16="http://schemas.microsoft.com/office/drawing/2014/main" id="{D3A38F20-AD9C-3AE0-4083-73B09F25C08E}"/>
              </a:ext>
            </a:extLst>
          </p:cNvPr>
          <p:cNvGrpSpPr/>
          <p:nvPr/>
        </p:nvGrpSpPr>
        <p:grpSpPr>
          <a:xfrm>
            <a:off x="7651982" y="3154793"/>
            <a:ext cx="1230044" cy="341499"/>
            <a:chOff x="5622759" y="2366095"/>
            <a:chExt cx="922533" cy="256124"/>
          </a:xfrm>
        </p:grpSpPr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AA9741BF-D47D-A9B8-8BF6-DDF4EFC830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81253" t="3622" r="749"/>
            <a:stretch/>
          </p:blipFill>
          <p:spPr>
            <a:xfrm>
              <a:off x="5622759" y="2366095"/>
              <a:ext cx="256406" cy="256124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9158F305-11C3-E4AC-A53A-AF3F25FC4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908240" y="2438876"/>
              <a:ext cx="637052" cy="110563"/>
            </a:xfrm>
            <a:prstGeom prst="rect">
              <a:avLst/>
            </a:prstGeom>
          </p:spPr>
        </p:pic>
      </p:grp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1C9CEB2C-4845-76F2-1937-6A0A9250AF4D}"/>
              </a:ext>
            </a:extLst>
          </p:cNvPr>
          <p:cNvGrpSpPr/>
          <p:nvPr/>
        </p:nvGrpSpPr>
        <p:grpSpPr>
          <a:xfrm>
            <a:off x="5755986" y="3163993"/>
            <a:ext cx="733201" cy="316452"/>
            <a:chOff x="4316989" y="2372994"/>
            <a:chExt cx="549901" cy="237339"/>
          </a:xfrm>
        </p:grpSpPr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724B18C9-C8A3-4465-FD37-447EE32EB5A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486377" y="2388186"/>
              <a:ext cx="380513" cy="200055"/>
            </a:xfrm>
            <a:prstGeom prst="rect">
              <a:avLst/>
            </a:prstGeom>
          </p:spPr>
        </p:pic>
        <p:pic>
          <p:nvPicPr>
            <p:cNvPr id="21" name="Image 20">
              <a:extLst>
                <a:ext uri="{FF2B5EF4-FFF2-40B4-BE49-F238E27FC236}">
                  <a16:creationId xmlns:a16="http://schemas.microsoft.com/office/drawing/2014/main" id="{2896B816-0DF9-ED9C-F98E-CB0F4EDB8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316989" y="2372994"/>
              <a:ext cx="236479" cy="237339"/>
            </a:xfrm>
            <a:prstGeom prst="rect">
              <a:avLst/>
            </a:prstGeom>
          </p:spPr>
        </p:pic>
      </p:grpSp>
      <p:pic>
        <p:nvPicPr>
          <p:cNvPr id="22" name="Image 2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56F9F4F-685E-F505-ADB1-8205FF198C6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23" name="Image 2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4D85A2B-8CD0-93F6-62F5-F9D758AF99B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18796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B2979AF-E0FD-0D87-EAAB-3C16C23E50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D223D0C-55DB-DC01-2400-0F70643F1C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29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AFE6C9-602D-870D-EF59-E4EA56CF8FCA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482" y="2283532"/>
            <a:ext cx="2111376" cy="2552877"/>
          </a:xfrm>
          <a:prstGeom prst="rect">
            <a:avLst/>
          </a:prstGeom>
        </p:spPr>
      </p:pic>
      <p:sp>
        <p:nvSpPr>
          <p:cNvPr id="7" name="Flèche : pentagone 6">
            <a:extLst>
              <a:ext uri="{FF2B5EF4-FFF2-40B4-BE49-F238E27FC236}">
                <a16:creationId xmlns:a16="http://schemas.microsoft.com/office/drawing/2014/main" id="{6ADDF892-A4F3-E246-56EA-356B7DFD8C65}"/>
              </a:ext>
            </a:extLst>
          </p:cNvPr>
          <p:cNvSpPr/>
          <p:nvPr/>
        </p:nvSpPr>
        <p:spPr>
          <a:xfrm>
            <a:off x="2506120" y="3723084"/>
            <a:ext cx="463107" cy="44687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4ADE989-1280-616F-5505-AB623B33A19F}"/>
              </a:ext>
            </a:extLst>
          </p:cNvPr>
          <p:cNvSpPr txBox="1"/>
          <p:nvPr/>
        </p:nvSpPr>
        <p:spPr>
          <a:xfrm rot="21149564">
            <a:off x="766517" y="4779441"/>
            <a:ext cx="1593259" cy="2974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333" dirty="0">
                <a:solidFill>
                  <a:schemeClr val="tx2"/>
                </a:solidFill>
              </a:rPr>
              <a:t>Écran tactile 7’’</a:t>
            </a:r>
          </a:p>
        </p:txBody>
      </p:sp>
      <p:grpSp>
        <p:nvGrpSpPr>
          <p:cNvPr id="20" name="Groupe 19">
            <a:extLst>
              <a:ext uri="{FF2B5EF4-FFF2-40B4-BE49-F238E27FC236}">
                <a16:creationId xmlns:a16="http://schemas.microsoft.com/office/drawing/2014/main" id="{308801F5-89B8-F87E-AF46-7B2F38B36C4B}"/>
              </a:ext>
            </a:extLst>
          </p:cNvPr>
          <p:cNvGrpSpPr/>
          <p:nvPr/>
        </p:nvGrpSpPr>
        <p:grpSpPr>
          <a:xfrm>
            <a:off x="3125260" y="2283532"/>
            <a:ext cx="4298024" cy="2922130"/>
            <a:chOff x="3125260" y="2283532"/>
            <a:chExt cx="4298024" cy="2922130"/>
          </a:xfrm>
        </p:grpSpPr>
        <p:pic>
          <p:nvPicPr>
            <p:cNvPr id="6" name="Image 5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43442CB8-50D8-ED72-3D8C-6808F516A0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5260" y="2826756"/>
              <a:ext cx="4298024" cy="2378906"/>
            </a:xfrm>
            <a:prstGeom prst="rect">
              <a:avLst/>
            </a:prstGeom>
          </p:spPr>
        </p:pic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42FC331C-875E-C1F1-CE6F-F3842C9565EA}"/>
                </a:ext>
              </a:extLst>
            </p:cNvPr>
            <p:cNvSpPr txBox="1"/>
            <p:nvPr/>
          </p:nvSpPr>
          <p:spPr>
            <a:xfrm>
              <a:off x="3125260" y="2283532"/>
              <a:ext cx="4298024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chemeClr val="tx2"/>
                  </a:solidFill>
                  <a:latin typeface="HelveticaNeueLT Pro 47 LtCn" panose="020B0406020202030204" pitchFamily="34" charset="0"/>
                </a:rPr>
                <a:t>Consignes d’alarme</a:t>
              </a: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7BE0685E-209F-DE5F-EE4E-BDCAD77CA993}"/>
              </a:ext>
            </a:extLst>
          </p:cNvPr>
          <p:cNvSpPr/>
          <p:nvPr/>
        </p:nvSpPr>
        <p:spPr>
          <a:xfrm>
            <a:off x="164610" y="667901"/>
            <a:ext cx="9614180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noProof="1">
                <a:solidFill>
                  <a:schemeClr val="accent1">
                    <a:lumMod val="75000"/>
                  </a:schemeClr>
                </a:solidFill>
                <a:latin typeface="Arial"/>
              </a:rPr>
              <a:t>CMSI (catégorie B) : </a:t>
            </a:r>
            <a:r>
              <a:rPr kumimoji="0" lang="fr-FR" sz="1600" b="1" i="0" u="none" strike="noStrike" kern="1200" cap="none" spc="0" normalizeH="0" baseline="0" noProof="1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Affichage consignes et affichage graphique* sur alarme feu &amp; dérangement</a:t>
            </a:r>
            <a:endParaRPr lang="fr-FR" sz="1600" b="1" noProof="1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0F32973F-FE5D-E233-DAD5-BB8EC2E099DE}"/>
              </a:ext>
            </a:extLst>
          </p:cNvPr>
          <p:cNvSpPr txBox="1"/>
          <p:nvPr/>
        </p:nvSpPr>
        <p:spPr>
          <a:xfrm>
            <a:off x="3097215" y="5406500"/>
            <a:ext cx="8731914" cy="266331"/>
          </a:xfrm>
          <a:prstGeom prst="rect">
            <a:avLst/>
          </a:prstGeom>
          <a:solidFill>
            <a:schemeClr val="bg2">
              <a:lumMod val="95000"/>
            </a:schemeClr>
          </a:solidFill>
        </p:spPr>
        <p:txBody>
          <a:bodyPr wrap="none" lIns="0" tIns="0" rIns="0" bIns="0" rtlCol="0" anchor="ctr">
            <a:noAutofit/>
          </a:bodyPr>
          <a:lstStyle/>
          <a:p>
            <a:pPr marL="171450" indent="-171450" algn="l">
              <a:buFont typeface="Wingdings" panose="05000000000000000000" pitchFamily="2" charset="2"/>
              <a:buChar char="§"/>
            </a:pPr>
            <a:r>
              <a:rPr lang="fr-FR" sz="1100" i="1" dirty="0">
                <a:solidFill>
                  <a:schemeClr val="tx2"/>
                </a:solidFill>
              </a:rPr>
              <a:t>L’affichage graphique est disponible sur CMSI catégorie B  (Statut : alarme)</a:t>
            </a:r>
          </a:p>
        </p:txBody>
      </p:sp>
      <p:pic>
        <p:nvPicPr>
          <p:cNvPr id="16" name="Image 1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9686F564-5F61-4F35-3F0C-C604845748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17" name="Image 1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3739F903-8362-5488-6FCE-E26A0EFB61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  <p:grpSp>
        <p:nvGrpSpPr>
          <p:cNvPr id="19" name="Groupe 18">
            <a:extLst>
              <a:ext uri="{FF2B5EF4-FFF2-40B4-BE49-F238E27FC236}">
                <a16:creationId xmlns:a16="http://schemas.microsoft.com/office/drawing/2014/main" id="{AFDCA736-71C9-80FD-A21A-7DF639BB543C}"/>
              </a:ext>
            </a:extLst>
          </p:cNvPr>
          <p:cNvGrpSpPr/>
          <p:nvPr/>
        </p:nvGrpSpPr>
        <p:grpSpPr>
          <a:xfrm>
            <a:off x="7517479" y="2023897"/>
            <a:ext cx="4311650" cy="3181765"/>
            <a:chOff x="7517479" y="2023897"/>
            <a:chExt cx="4311650" cy="3181765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A4C0D289-A02A-0D83-0602-F62D5F4A442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17479" y="2826756"/>
              <a:ext cx="4299099" cy="2378906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036F067A-DEA5-9C54-B592-7249B4455060}"/>
                </a:ext>
              </a:extLst>
            </p:cNvPr>
            <p:cNvSpPr txBox="1"/>
            <p:nvPr/>
          </p:nvSpPr>
          <p:spPr>
            <a:xfrm>
              <a:off x="7517479" y="2283531"/>
              <a:ext cx="4299099" cy="33855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/>
              </a:solidFill>
            </a:ln>
            <a:effectLst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b="1" cap="small" dirty="0">
                  <a:solidFill>
                    <a:schemeClr val="tx2"/>
                  </a:solidFill>
                  <a:latin typeface="HelveticaNeueLT Pro 47 LtCn" panose="020B0406020202030204" pitchFamily="34" charset="0"/>
                </a:rPr>
                <a:t>Affichage graphique</a:t>
              </a:r>
            </a:p>
          </p:txBody>
        </p:sp>
        <p:sp>
          <p:nvSpPr>
            <p:cNvPr id="18" name="ZoneTexte 17">
              <a:extLst>
                <a:ext uri="{FF2B5EF4-FFF2-40B4-BE49-F238E27FC236}">
                  <a16:creationId xmlns:a16="http://schemas.microsoft.com/office/drawing/2014/main" id="{BCD1EEF2-6371-518F-8DEC-46924B822514}"/>
                </a:ext>
              </a:extLst>
            </p:cNvPr>
            <p:cNvSpPr txBox="1"/>
            <p:nvPr/>
          </p:nvSpPr>
          <p:spPr>
            <a:xfrm>
              <a:off x="9975274" y="2023897"/>
              <a:ext cx="1853855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kumimoji="0" lang="fr-FR" sz="800" b="1" i="0" u="none" strike="noStrike" kern="1200" cap="none" spc="0" normalizeH="0" baseline="0" noProof="1">
                  <a:ln>
                    <a:noFill/>
                  </a:ln>
                  <a:solidFill>
                    <a:srgbClr val="0067B1">
                      <a:lumMod val="75000"/>
                    </a:srgbClr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rPr>
                <a:t>* Affichage graphique en option</a:t>
              </a:r>
              <a:endParaRPr lang="fr-FR" sz="800" dirty="0"/>
            </a:p>
          </p:txBody>
        </p:sp>
      </p:grpSp>
    </p:spTree>
    <p:extLst>
      <p:ext uri="{BB962C8B-B14F-4D97-AF65-F5344CB8AC3E}">
        <p14:creationId xmlns:p14="http://schemas.microsoft.com/office/powerpoint/2010/main" val="330653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EF1D423-83DF-F49E-D32B-12267ABD1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2A559F2-BA21-16C1-EAD3-7519B49F73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84795C0-A7C3-080E-8EFA-E6F8F580DA81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385" y="1021747"/>
            <a:ext cx="3340005" cy="5440755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29A39F3-C6B5-F9B3-270B-E6AD046DEF68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en-GB" sz="1600" b="1" dirty="0">
                <a:solidFill>
                  <a:srgbClr val="4F81BD"/>
                </a:solidFill>
              </a:rPr>
              <a:t>La distribution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BFE858A-76CE-AFBB-5941-D7CDEB3BC6C4}"/>
              </a:ext>
            </a:extLst>
          </p:cNvPr>
          <p:cNvGrpSpPr/>
          <p:nvPr/>
        </p:nvGrpSpPr>
        <p:grpSpPr>
          <a:xfrm>
            <a:off x="3269259" y="1200777"/>
            <a:ext cx="4828514" cy="5082695"/>
            <a:chOff x="317595" y="1528387"/>
            <a:chExt cx="4828514" cy="5082695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A66CCA3B-19AA-B1E3-8F58-B26FF23758D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36676"/>
            <a:stretch/>
          </p:blipFill>
          <p:spPr>
            <a:xfrm>
              <a:off x="334545" y="4404672"/>
              <a:ext cx="4580356" cy="839880"/>
            </a:xfrm>
            <a:prstGeom prst="rect">
              <a:avLst/>
            </a:prstGeom>
            <a:effectLst/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279C92F-FA8F-B975-AAB7-B49C31D165D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38928"/>
            <a:stretch/>
          </p:blipFill>
          <p:spPr>
            <a:xfrm>
              <a:off x="317595" y="1528387"/>
              <a:ext cx="3340005" cy="781604"/>
            </a:xfrm>
            <a:prstGeom prst="rect">
              <a:avLst/>
            </a:prstGeom>
            <a:effectLst/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BEE50AE9-772F-44E9-E0DD-50C3F6937A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7595" y="2420905"/>
              <a:ext cx="3340005" cy="980335"/>
            </a:xfrm>
            <a:prstGeom prst="rect">
              <a:avLst/>
            </a:prstGeom>
            <a:effectLst/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CC04FFCF-36BD-6283-95A1-C0A44D188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317595" y="5355464"/>
              <a:ext cx="4828514" cy="1255618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FD1B78DF-0059-3B33-2FAB-32091881AC5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17595" y="3512154"/>
              <a:ext cx="3340005" cy="781604"/>
            </a:xfrm>
            <a:prstGeom prst="rect">
              <a:avLst/>
            </a:prstGeom>
          </p:spPr>
        </p:pic>
      </p:grpSp>
      <p:pic>
        <p:nvPicPr>
          <p:cNvPr id="12" name="Image 11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BD36564C-78E3-D10A-A332-E22D63263A3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10" b="9680"/>
          <a:stretch/>
        </p:blipFill>
        <p:spPr>
          <a:xfrm>
            <a:off x="173621" y="2212578"/>
            <a:ext cx="2460080" cy="2725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108562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3992546-5DD2-9134-84DB-CEC7A517C2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2DF5676-DC31-463F-21C5-7E5756EC42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30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C73EA9C-41F4-D6C8-12F8-1AF10CEB05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04055" y="2211236"/>
            <a:ext cx="8831267" cy="383129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669FCB02-4740-B57B-9008-F56E5F957F43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CMSI (catégorie A et B) : les fonctions de mise en sécurité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C9E0A02-F41C-2085-648E-E6E344742B55}"/>
              </a:ext>
            </a:extLst>
          </p:cNvPr>
          <p:cNvSpPr txBox="1"/>
          <p:nvPr/>
        </p:nvSpPr>
        <p:spPr>
          <a:xfrm>
            <a:off x="5054149" y="2569844"/>
            <a:ext cx="43313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(x)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319FF27-9F3D-3C89-29EE-54148197FFF3}"/>
              </a:ext>
            </a:extLst>
          </p:cNvPr>
          <p:cNvSpPr txBox="1"/>
          <p:nvPr/>
        </p:nvSpPr>
        <p:spPr>
          <a:xfrm>
            <a:off x="4916924" y="3141741"/>
            <a:ext cx="95183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67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(x) À sortir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D766EA2-3529-971E-0B23-87C284908D14}"/>
              </a:ext>
            </a:extLst>
          </p:cNvPr>
          <p:cNvSpPr txBox="1"/>
          <p:nvPr/>
        </p:nvSpPr>
        <p:spPr>
          <a:xfrm>
            <a:off x="10124673" y="4488136"/>
            <a:ext cx="1807411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067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(xx) Commande interdite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A2C7ED7C-7F1F-0900-26F3-D9380D9680D6}"/>
              </a:ext>
            </a:extLst>
          </p:cNvPr>
          <p:cNvSpPr txBox="1"/>
          <p:nvPr/>
        </p:nvSpPr>
        <p:spPr>
          <a:xfrm>
            <a:off x="11355397" y="3818919"/>
            <a:ext cx="502652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67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(xx)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D9AE39EB-EAB5-6A1C-C4B8-5C46A176BE7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916" y="2829739"/>
            <a:ext cx="2111376" cy="2552877"/>
          </a:xfrm>
          <a:prstGeom prst="rect">
            <a:avLst/>
          </a:prstGeom>
        </p:spPr>
      </p:pic>
      <p:sp>
        <p:nvSpPr>
          <p:cNvPr id="11" name="Flèche : pentagone 10">
            <a:extLst>
              <a:ext uri="{FF2B5EF4-FFF2-40B4-BE49-F238E27FC236}">
                <a16:creationId xmlns:a16="http://schemas.microsoft.com/office/drawing/2014/main" id="{67F7617E-D0E2-D431-02C1-41668C72AA60}"/>
              </a:ext>
            </a:extLst>
          </p:cNvPr>
          <p:cNvSpPr/>
          <p:nvPr/>
        </p:nvSpPr>
        <p:spPr>
          <a:xfrm>
            <a:off x="2506120" y="3882740"/>
            <a:ext cx="463107" cy="44687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12" name="Image 1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C9291FB9-83E1-B0E7-18E7-2AC8EEBBA6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FD91A9C-3C15-0E2E-96B7-BAF9332C89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44159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32FA68E-596F-5D32-F57A-8386859C8B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5FE05F-4273-4E38-8871-8745B1F85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BAC8D5A-CAB1-C74F-0B25-50E0F0C521D3}"/>
              </a:ext>
            </a:extLst>
          </p:cNvPr>
          <p:cNvSpPr/>
          <p:nvPr/>
        </p:nvSpPr>
        <p:spPr>
          <a:xfrm>
            <a:off x="164610" y="2267867"/>
            <a:ext cx="7899609" cy="3323140"/>
          </a:xfrm>
          <a:prstGeom prst="rect">
            <a:avLst/>
          </a:prstGeom>
          <a:solidFill>
            <a:schemeClr val="tx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67147ED-8F6B-45C0-48F1-9543BB863910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CMSI (catégorie A et B) : fonctions de mise en sécurité, boutons poussoirs 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DCCEB9-58D4-E38F-E6E3-0AA6564AB6E5}"/>
              </a:ext>
            </a:extLst>
          </p:cNvPr>
          <p:cNvSpPr/>
          <p:nvPr/>
        </p:nvSpPr>
        <p:spPr>
          <a:xfrm>
            <a:off x="4875052" y="2653362"/>
            <a:ext cx="7063915" cy="3784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r>
              <a:rPr lang="fr-FR" sz="1333" dirty="0">
                <a:solidFill>
                  <a:prstClr val="black"/>
                </a:solidFill>
              </a:rPr>
              <a:t>Les boutons poussoirs obéissent à un code de couleur :</a:t>
            </a: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60D3A186-CB6A-CDF6-49D2-974962B66BD6}"/>
              </a:ext>
            </a:extLst>
          </p:cNvPr>
          <p:cNvGrpSpPr/>
          <p:nvPr/>
        </p:nvGrpSpPr>
        <p:grpSpPr>
          <a:xfrm>
            <a:off x="4977425" y="3301171"/>
            <a:ext cx="6518420" cy="2921809"/>
            <a:chOff x="181482" y="1922240"/>
            <a:chExt cx="4888815" cy="2191356"/>
          </a:xfrm>
        </p:grpSpPr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50246DCC-0EFA-A4C2-94D3-5795FBF357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1482" y="2712378"/>
              <a:ext cx="1958066" cy="1401218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C1AE91E8-A617-FFD0-30FC-CA6A7B6511A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125236" y="3465521"/>
              <a:ext cx="1945061" cy="27164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89F94D82-4C5D-EBCE-A07C-E59EDEFC5E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25236" y="2712378"/>
              <a:ext cx="1945061" cy="272728"/>
            </a:xfrm>
            <a:prstGeom prst="rect">
              <a:avLst/>
            </a:prstGeom>
          </p:spPr>
        </p:pic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3F8895A5-FB4C-2E44-B375-B89F5170241D}"/>
                </a:ext>
              </a:extLst>
            </p:cNvPr>
            <p:cNvSpPr/>
            <p:nvPr/>
          </p:nvSpPr>
          <p:spPr>
            <a:xfrm>
              <a:off x="3131738" y="1922240"/>
              <a:ext cx="1932056" cy="22309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lvl="0" algn="ctr"/>
              <a:r>
                <a:rPr lang="fr-FR" sz="1333" b="1" dirty="0">
                  <a:solidFill>
                    <a:srgbClr val="FF0000"/>
                  </a:solidFill>
                </a:rPr>
                <a:t>Boutons poussoirs rouges</a:t>
              </a:r>
              <a:r>
                <a:rPr lang="fr-FR" sz="1333" dirty="0">
                  <a:solidFill>
                    <a:schemeClr val="bg1"/>
                  </a:solidFill>
                </a:rPr>
                <a:t> :</a:t>
              </a:r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6C6689FD-2D33-36DE-DECA-4CB90C34AEF5}"/>
                </a:ext>
              </a:extLst>
            </p:cNvPr>
            <p:cNvSpPr/>
            <p:nvPr/>
          </p:nvSpPr>
          <p:spPr>
            <a:xfrm>
              <a:off x="181482" y="1922240"/>
              <a:ext cx="1958066" cy="223091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z="1333" b="1" dirty="0">
                  <a:solidFill>
                    <a:schemeClr val="bg1"/>
                  </a:solidFill>
                </a:rPr>
                <a:t>Boutons poussoirs blancs</a:t>
              </a:r>
              <a:r>
                <a:rPr lang="fr-FR" sz="1333" dirty="0">
                  <a:solidFill>
                    <a:schemeClr val="bg1"/>
                  </a:solidFill>
                </a:rPr>
                <a:t> :</a:t>
              </a:r>
            </a:p>
          </p:txBody>
        </p:sp>
        <p:pic>
          <p:nvPicPr>
            <p:cNvPr id="13" name="Image 12">
              <a:extLst>
                <a:ext uri="{FF2B5EF4-FFF2-40B4-BE49-F238E27FC236}">
                  <a16:creationId xmlns:a16="http://schemas.microsoft.com/office/drawing/2014/main" id="{776E8822-843F-560F-12A1-0517EBF1A8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25236" y="3090892"/>
              <a:ext cx="1945061" cy="268843"/>
            </a:xfrm>
            <a:prstGeom prst="rect">
              <a:avLst/>
            </a:prstGeom>
          </p:spPr>
        </p:pic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48AD4E6E-CF01-42A9-764A-EB6E25BFF9D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9180" y="3373791"/>
              <a:ext cx="108000" cy="107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sp>
          <p:nvSpPr>
            <p:cNvPr id="15" name="Ellipse 14">
              <a:extLst>
                <a:ext uri="{FF2B5EF4-FFF2-40B4-BE49-F238E27FC236}">
                  <a16:creationId xmlns:a16="http://schemas.microsoft.com/office/drawing/2014/main" id="{36B57BF0-0D80-0149-8C8B-A1B5FBFDA112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879180" y="3658430"/>
              <a:ext cx="108000" cy="10769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DE5238A-C3C3-8BE7-E5C7-BCEA029FFFDE}"/>
                </a:ext>
              </a:extLst>
            </p:cNvPr>
            <p:cNvSpPr/>
            <p:nvPr/>
          </p:nvSpPr>
          <p:spPr>
            <a:xfrm>
              <a:off x="270186" y="2176527"/>
              <a:ext cx="1958066" cy="5307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opérations usuelles effectuées directement au niveau d’accès correspondant.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EBF0F84-4F9C-27ED-CB07-EB50AB26BD17}"/>
                </a:ext>
              </a:extLst>
            </p:cNvPr>
            <p:cNvSpPr/>
            <p:nvPr/>
          </p:nvSpPr>
          <p:spPr>
            <a:xfrm>
              <a:off x="3124212" y="2176527"/>
              <a:ext cx="1946085" cy="3769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fr-FR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commandes de mise </a:t>
              </a:r>
            </a:p>
            <a:p>
              <a:pPr algn="ctr"/>
              <a:r>
                <a:rPr lang="fr-FR" sz="1333" dirty="0">
                  <a:solidFill>
                    <a:schemeClr val="tx1">
                      <a:lumMod val="50000"/>
                      <a:lumOff val="50000"/>
                    </a:schemeClr>
                  </a:solidFill>
                </a:rPr>
                <a:t>en sécurité.</a:t>
              </a:r>
            </a:p>
          </p:txBody>
        </p:sp>
        <p:cxnSp>
          <p:nvCxnSpPr>
            <p:cNvPr id="18" name="Connecteur : en angle 17">
              <a:extLst>
                <a:ext uri="{FF2B5EF4-FFF2-40B4-BE49-F238E27FC236}">
                  <a16:creationId xmlns:a16="http://schemas.microsoft.com/office/drawing/2014/main" id="{96BAC9FD-B074-2440-B0E4-8546CA8D7A90}"/>
                </a:ext>
              </a:extLst>
            </p:cNvPr>
            <p:cNvCxnSpPr>
              <a:cxnSpLocks/>
              <a:stCxn id="12" idx="3"/>
              <a:endCxn id="14" idx="6"/>
            </p:cNvCxnSpPr>
            <p:nvPr/>
          </p:nvCxnSpPr>
          <p:spPr>
            <a:xfrm flipH="1">
              <a:off x="1987180" y="2033786"/>
              <a:ext cx="152369" cy="1393852"/>
            </a:xfrm>
            <a:prstGeom prst="bentConnector3">
              <a:avLst>
                <a:gd name="adj1" fmla="val -112523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Connecteur : en angle 18">
              <a:extLst>
                <a:ext uri="{FF2B5EF4-FFF2-40B4-BE49-F238E27FC236}">
                  <a16:creationId xmlns:a16="http://schemas.microsoft.com/office/drawing/2014/main" id="{857BB659-56EA-75B2-47E0-33276B74283E}"/>
                </a:ext>
              </a:extLst>
            </p:cNvPr>
            <p:cNvCxnSpPr>
              <a:cxnSpLocks/>
              <a:stCxn id="14" idx="6"/>
              <a:endCxn id="15" idx="6"/>
            </p:cNvCxnSpPr>
            <p:nvPr/>
          </p:nvCxnSpPr>
          <p:spPr>
            <a:xfrm>
              <a:off x="1987180" y="3427638"/>
              <a:ext cx="12700" cy="284639"/>
            </a:xfrm>
            <a:prstGeom prst="bentConnector3">
              <a:avLst>
                <a:gd name="adj1" fmla="val 180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068995B3-13EC-A682-3915-D08CFD290CB0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3543" y="2810780"/>
              <a:ext cx="72000" cy="71796"/>
            </a:xfrm>
            <a:prstGeom prst="ellipse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sp>
          <p:nvSpPr>
            <p:cNvPr id="21" name="Ellipse 20">
              <a:extLst>
                <a:ext uri="{FF2B5EF4-FFF2-40B4-BE49-F238E27FC236}">
                  <a16:creationId xmlns:a16="http://schemas.microsoft.com/office/drawing/2014/main" id="{9FF0BCA2-FF3A-8877-1C4F-20AEEC65A69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5924" y="3187814"/>
              <a:ext cx="72000" cy="71796"/>
            </a:xfrm>
            <a:prstGeom prst="ellipse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sp>
          <p:nvSpPr>
            <p:cNvPr id="22" name="Ellipse 21">
              <a:extLst>
                <a:ext uri="{FF2B5EF4-FFF2-40B4-BE49-F238E27FC236}">
                  <a16:creationId xmlns:a16="http://schemas.microsoft.com/office/drawing/2014/main" id="{967F2140-FA05-40BB-102A-D88679157C3A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4803543" y="3565072"/>
              <a:ext cx="72000" cy="71796"/>
            </a:xfrm>
            <a:prstGeom prst="ellipse">
              <a:avLst/>
            </a:prstGeom>
            <a:solidFill>
              <a:srgbClr val="DE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cxnSp>
          <p:nvCxnSpPr>
            <p:cNvPr id="23" name="Connecteur : en angle 22">
              <a:extLst>
                <a:ext uri="{FF2B5EF4-FFF2-40B4-BE49-F238E27FC236}">
                  <a16:creationId xmlns:a16="http://schemas.microsoft.com/office/drawing/2014/main" id="{50E2E348-55BB-6B79-FEBF-6899F17149B2}"/>
                </a:ext>
              </a:extLst>
            </p:cNvPr>
            <p:cNvCxnSpPr>
              <a:cxnSpLocks/>
              <a:stCxn id="11" idx="3"/>
              <a:endCxn id="20" idx="6"/>
            </p:cNvCxnSpPr>
            <p:nvPr/>
          </p:nvCxnSpPr>
          <p:spPr>
            <a:xfrm flipH="1">
              <a:off x="4875543" y="2033786"/>
              <a:ext cx="188252" cy="812892"/>
            </a:xfrm>
            <a:prstGeom prst="bentConnector3">
              <a:avLst>
                <a:gd name="adj1" fmla="val -91075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 : en angle 23">
              <a:extLst>
                <a:ext uri="{FF2B5EF4-FFF2-40B4-BE49-F238E27FC236}">
                  <a16:creationId xmlns:a16="http://schemas.microsoft.com/office/drawing/2014/main" id="{5348BCEB-8BE8-551C-A90F-E85DF5E9BBFB}"/>
                </a:ext>
              </a:extLst>
            </p:cNvPr>
            <p:cNvCxnSpPr>
              <a:cxnSpLocks/>
              <a:stCxn id="20" idx="6"/>
              <a:endCxn id="21" idx="6"/>
            </p:cNvCxnSpPr>
            <p:nvPr/>
          </p:nvCxnSpPr>
          <p:spPr>
            <a:xfrm>
              <a:off x="4875543" y="2846678"/>
              <a:ext cx="2381" cy="377034"/>
            </a:xfrm>
            <a:prstGeom prst="bentConnector3">
              <a:avLst>
                <a:gd name="adj1" fmla="val 970100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Connecteur : en angle 24">
              <a:extLst>
                <a:ext uri="{FF2B5EF4-FFF2-40B4-BE49-F238E27FC236}">
                  <a16:creationId xmlns:a16="http://schemas.microsoft.com/office/drawing/2014/main" id="{2D89832C-E0B4-DCCA-A338-77875AE7CE65}"/>
                </a:ext>
              </a:extLst>
            </p:cNvPr>
            <p:cNvCxnSpPr>
              <a:cxnSpLocks/>
              <a:stCxn id="21" idx="6"/>
              <a:endCxn id="22" idx="6"/>
            </p:cNvCxnSpPr>
            <p:nvPr/>
          </p:nvCxnSpPr>
          <p:spPr>
            <a:xfrm flipH="1">
              <a:off x="4875543" y="3223712"/>
              <a:ext cx="2381" cy="377258"/>
            </a:xfrm>
            <a:prstGeom prst="bentConnector3">
              <a:avLst>
                <a:gd name="adj1" fmla="val -960100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6" name="Image 2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EC62B812-A6D1-B8D1-8326-2553C121617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27" name="Image 2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2239FABD-8124-FEAF-840C-E90C264263B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  <p:pic>
        <p:nvPicPr>
          <p:cNvPr id="28" name="Image 27">
            <a:extLst>
              <a:ext uri="{FF2B5EF4-FFF2-40B4-BE49-F238E27FC236}">
                <a16:creationId xmlns:a16="http://schemas.microsoft.com/office/drawing/2014/main" id="{FABFE214-B4C6-5AC7-B5BE-55A9D0A6D595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9" t="3868" r="2578" b="5113"/>
          <a:stretch/>
        </p:blipFill>
        <p:spPr>
          <a:xfrm>
            <a:off x="253033" y="2484685"/>
            <a:ext cx="1942689" cy="2910164"/>
          </a:xfrm>
          <a:prstGeom prst="rect">
            <a:avLst/>
          </a:prstGeom>
        </p:spPr>
      </p:pic>
      <p:pic>
        <p:nvPicPr>
          <p:cNvPr id="29" name="Image 28" descr="Une image contenant texte, équipement électronique, lumière&#10;&#10;Description générée automatiquement">
            <a:extLst>
              <a:ext uri="{FF2B5EF4-FFF2-40B4-BE49-F238E27FC236}">
                <a16:creationId xmlns:a16="http://schemas.microsoft.com/office/drawing/2014/main" id="{D7EB063E-1900-E3F0-7308-2AE04A65392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70" t="3869" r="2281" b="3301"/>
          <a:stretch/>
        </p:blipFill>
        <p:spPr>
          <a:xfrm>
            <a:off x="2300929" y="2484686"/>
            <a:ext cx="1925651" cy="291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6257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9377196-C207-2E99-B8A6-7BE1CB443E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57B39BB-A50C-3566-A3FC-7828A3E30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32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83CCEE-8290-0454-489B-6256BB690D18}"/>
              </a:ext>
            </a:extLst>
          </p:cNvPr>
          <p:cNvSpPr/>
          <p:nvPr/>
        </p:nvSpPr>
        <p:spPr>
          <a:xfrm>
            <a:off x="4875052" y="3150517"/>
            <a:ext cx="7063915" cy="316913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  <a:p>
            <a:pPr lvl="0" algn="ctr"/>
            <a:endParaRPr lang="fr-FR" sz="1333" dirty="0">
              <a:solidFill>
                <a:prstClr val="black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8D268AA-A47C-6C10-4948-3D352209223D}"/>
              </a:ext>
            </a:extLst>
          </p:cNvPr>
          <p:cNvSpPr/>
          <p:nvPr/>
        </p:nvSpPr>
        <p:spPr>
          <a:xfrm>
            <a:off x="164610" y="2148396"/>
            <a:ext cx="7899609" cy="3442611"/>
          </a:xfrm>
          <a:prstGeom prst="rect">
            <a:avLst/>
          </a:prstGeom>
          <a:solidFill>
            <a:schemeClr val="tx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9FD75BC-C15D-4403-3387-F463FD9F85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2044" y="2245690"/>
            <a:ext cx="2847536" cy="4224469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834B6C8-FBE7-82C7-988D-0DE808B99A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6725" y="2245690"/>
            <a:ext cx="2795647" cy="4224469"/>
          </a:xfrm>
          <a:prstGeom prst="rect">
            <a:avLst/>
          </a:prstGeom>
        </p:spPr>
      </p:pic>
      <p:sp>
        <p:nvSpPr>
          <p:cNvPr id="8" name="ZoneTexte 7">
            <a:extLst>
              <a:ext uri="{FF2B5EF4-FFF2-40B4-BE49-F238E27FC236}">
                <a16:creationId xmlns:a16="http://schemas.microsoft.com/office/drawing/2014/main" id="{54132EC1-9B82-097F-059D-A681CE0CAD83}"/>
              </a:ext>
            </a:extLst>
          </p:cNvPr>
          <p:cNvSpPr txBox="1"/>
          <p:nvPr/>
        </p:nvSpPr>
        <p:spPr>
          <a:xfrm>
            <a:off x="266891" y="3469652"/>
            <a:ext cx="150826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67" dirty="0"/>
              <a:t>Fonctions sans </a:t>
            </a:r>
          </a:p>
          <a:p>
            <a:r>
              <a:rPr lang="fr-FR" sz="1067" dirty="0"/>
              <a:t>contrôle de position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6D8FFB-3999-54D2-F425-9A10EBA1C481}"/>
              </a:ext>
            </a:extLst>
          </p:cNvPr>
          <p:cNvSpPr/>
          <p:nvPr/>
        </p:nvSpPr>
        <p:spPr>
          <a:xfrm>
            <a:off x="8194766" y="2363505"/>
            <a:ext cx="775063" cy="42672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F24EBAD-D39D-C426-5A33-7FFB68E6D2DF}"/>
              </a:ext>
            </a:extLst>
          </p:cNvPr>
          <p:cNvSpPr/>
          <p:nvPr/>
        </p:nvSpPr>
        <p:spPr>
          <a:xfrm>
            <a:off x="2253267" y="3015624"/>
            <a:ext cx="2587669" cy="905433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BB2348A9-F259-BE19-CEC6-941DF0506FB4}"/>
              </a:ext>
            </a:extLst>
          </p:cNvPr>
          <p:cNvCxnSpPr>
            <a:cxnSpLocks/>
            <a:stCxn id="10" idx="0"/>
            <a:endCxn id="8" idx="0"/>
          </p:cNvCxnSpPr>
          <p:nvPr/>
        </p:nvCxnSpPr>
        <p:spPr>
          <a:xfrm rot="16200000" flipH="1" flipV="1">
            <a:off x="2057050" y="1979600"/>
            <a:ext cx="454028" cy="2526076"/>
          </a:xfrm>
          <a:prstGeom prst="bentConnector3">
            <a:avLst>
              <a:gd name="adj1" fmla="val -50349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ZoneTexte 11">
            <a:extLst>
              <a:ext uri="{FF2B5EF4-FFF2-40B4-BE49-F238E27FC236}">
                <a16:creationId xmlns:a16="http://schemas.microsoft.com/office/drawing/2014/main" id="{52F6438C-5737-9183-9EE0-E28819DF41A6}"/>
              </a:ext>
            </a:extLst>
          </p:cNvPr>
          <p:cNvSpPr txBox="1"/>
          <p:nvPr/>
        </p:nvSpPr>
        <p:spPr>
          <a:xfrm>
            <a:off x="266891" y="4013310"/>
            <a:ext cx="1508269" cy="420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67" dirty="0"/>
              <a:t>Fonctions avec  </a:t>
            </a:r>
          </a:p>
          <a:p>
            <a:r>
              <a:rPr lang="fr-FR" sz="1067" dirty="0"/>
              <a:t>contrôle de position</a:t>
            </a:r>
          </a:p>
        </p:txBody>
      </p:sp>
      <p:cxnSp>
        <p:nvCxnSpPr>
          <p:cNvPr id="13" name="Connecteur : en angle 12">
            <a:extLst>
              <a:ext uri="{FF2B5EF4-FFF2-40B4-BE49-F238E27FC236}">
                <a16:creationId xmlns:a16="http://schemas.microsoft.com/office/drawing/2014/main" id="{0D347529-DB2C-2A18-31BF-770BA9AC22D7}"/>
              </a:ext>
            </a:extLst>
          </p:cNvPr>
          <p:cNvCxnSpPr>
            <a:cxnSpLocks/>
            <a:stCxn id="20" idx="2"/>
            <a:endCxn id="12" idx="2"/>
          </p:cNvCxnSpPr>
          <p:nvPr/>
        </p:nvCxnSpPr>
        <p:spPr>
          <a:xfrm rot="5400000" flipH="1">
            <a:off x="1925089" y="3530003"/>
            <a:ext cx="717950" cy="2526076"/>
          </a:xfrm>
          <a:prstGeom prst="bentConnector3">
            <a:avLst>
              <a:gd name="adj1" fmla="val -31841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Image 13">
            <a:extLst>
              <a:ext uri="{FF2B5EF4-FFF2-40B4-BE49-F238E27FC236}">
                <a16:creationId xmlns:a16="http://schemas.microsoft.com/office/drawing/2014/main" id="{7EF932D5-561C-7D78-47F8-029F63986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68823" y="2281862"/>
            <a:ext cx="295708" cy="287259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01449B1D-62DB-10B6-43FA-2F4D98C52BA2}"/>
              </a:ext>
            </a:extLst>
          </p:cNvPr>
          <p:cNvSpPr txBox="1"/>
          <p:nvPr/>
        </p:nvSpPr>
        <p:spPr>
          <a:xfrm>
            <a:off x="10118324" y="2281863"/>
            <a:ext cx="1822664" cy="256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67" b="1" dirty="0">
                <a:solidFill>
                  <a:srgbClr val="FF0000"/>
                </a:solidFill>
              </a:rPr>
              <a:t>Rouge fixe :</a:t>
            </a:r>
          </a:p>
        </p:txBody>
      </p:sp>
      <p:sp>
        <p:nvSpPr>
          <p:cNvPr id="16" name="ZoneTexte 15">
            <a:extLst>
              <a:ext uri="{FF2B5EF4-FFF2-40B4-BE49-F238E27FC236}">
                <a16:creationId xmlns:a16="http://schemas.microsoft.com/office/drawing/2014/main" id="{086151AD-6840-A767-CCD6-6F2ABC10DD6F}"/>
              </a:ext>
            </a:extLst>
          </p:cNvPr>
          <p:cNvSpPr txBox="1"/>
          <p:nvPr/>
        </p:nvSpPr>
        <p:spPr>
          <a:xfrm>
            <a:off x="9753601" y="2784148"/>
            <a:ext cx="2187388" cy="5849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67" dirty="0"/>
              <a:t>Commande effectuée sur fonction sans </a:t>
            </a:r>
          </a:p>
          <a:p>
            <a:r>
              <a:rPr lang="fr-FR" sz="1067" dirty="0"/>
              <a:t>contrôle de position</a:t>
            </a:r>
          </a:p>
        </p:txBody>
      </p:sp>
      <p:pic>
        <p:nvPicPr>
          <p:cNvPr id="17" name="Image 16">
            <a:extLst>
              <a:ext uri="{FF2B5EF4-FFF2-40B4-BE49-F238E27FC236}">
                <a16:creationId xmlns:a16="http://schemas.microsoft.com/office/drawing/2014/main" id="{D53D8779-CD78-0E55-67A6-B3FF0C562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77060" y="3541011"/>
            <a:ext cx="292784" cy="287259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3ADD2FE9-6904-8495-537E-53D5F1BF448E}"/>
              </a:ext>
            </a:extLst>
          </p:cNvPr>
          <p:cNvSpPr txBox="1"/>
          <p:nvPr/>
        </p:nvSpPr>
        <p:spPr>
          <a:xfrm>
            <a:off x="10118324" y="3541011"/>
            <a:ext cx="1822664" cy="25654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fr-FR" sz="1067" b="1" dirty="0">
                <a:solidFill>
                  <a:srgbClr val="FFFF00"/>
                </a:solidFill>
              </a:rPr>
              <a:t>Jaune clignotant :</a:t>
            </a:r>
          </a:p>
        </p:txBody>
      </p:sp>
      <p:sp>
        <p:nvSpPr>
          <p:cNvPr id="19" name="ZoneTexte 18">
            <a:extLst>
              <a:ext uri="{FF2B5EF4-FFF2-40B4-BE49-F238E27FC236}">
                <a16:creationId xmlns:a16="http://schemas.microsoft.com/office/drawing/2014/main" id="{DED71367-026C-A859-79A4-5C22A5E683AF}"/>
              </a:ext>
            </a:extLst>
          </p:cNvPr>
          <p:cNvSpPr txBox="1"/>
          <p:nvPr/>
        </p:nvSpPr>
        <p:spPr>
          <a:xfrm>
            <a:off x="9768823" y="4013311"/>
            <a:ext cx="2172165" cy="913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067" dirty="0"/>
              <a:t>Blocage d’une fonction avec contrôle de position </a:t>
            </a:r>
          </a:p>
          <a:p>
            <a:endParaRPr lang="fr-FR" sz="1067" dirty="0"/>
          </a:p>
          <a:p>
            <a:r>
              <a:rPr lang="fr-FR" sz="1067" dirty="0"/>
              <a:t>Exemple : </a:t>
            </a:r>
          </a:p>
          <a:p>
            <a:r>
              <a:rPr lang="fr-FR" sz="1067" dirty="0"/>
              <a:t>interverrouillage désenfumage 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B66B1553-656F-1607-7C5B-62FC0BD5B721}"/>
              </a:ext>
            </a:extLst>
          </p:cNvPr>
          <p:cNvSpPr/>
          <p:nvPr/>
        </p:nvSpPr>
        <p:spPr>
          <a:xfrm>
            <a:off x="2253266" y="4013311"/>
            <a:ext cx="2587671" cy="1138705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cxnSp>
        <p:nvCxnSpPr>
          <p:cNvPr id="21" name="Connecteur : en angle 20">
            <a:extLst>
              <a:ext uri="{FF2B5EF4-FFF2-40B4-BE49-F238E27FC236}">
                <a16:creationId xmlns:a16="http://schemas.microsoft.com/office/drawing/2014/main" id="{8D5D1413-8D41-956D-5412-7EB9839F529E}"/>
              </a:ext>
            </a:extLst>
          </p:cNvPr>
          <p:cNvCxnSpPr>
            <a:cxnSpLocks/>
            <a:stCxn id="9" idx="3"/>
            <a:endCxn id="14" idx="1"/>
          </p:cNvCxnSpPr>
          <p:nvPr/>
        </p:nvCxnSpPr>
        <p:spPr>
          <a:xfrm flipV="1">
            <a:off x="8969828" y="2425492"/>
            <a:ext cx="798995" cy="151373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 : en angle 21">
            <a:extLst>
              <a:ext uri="{FF2B5EF4-FFF2-40B4-BE49-F238E27FC236}">
                <a16:creationId xmlns:a16="http://schemas.microsoft.com/office/drawing/2014/main" id="{1A0A90C0-3CD5-06E5-CC43-55A95F5A92B7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969828" y="2576865"/>
            <a:ext cx="807232" cy="1107776"/>
          </a:xfrm>
          <a:prstGeom prst="bentConnector3">
            <a:avLst>
              <a:gd name="adj1" fmla="val 50000"/>
            </a:avLst>
          </a:prstGeom>
          <a:ln w="25400">
            <a:solidFill>
              <a:srgbClr val="0070C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 2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5ADAC588-CA62-F8F6-8C16-C80A90FA349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24" name="Image 2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C42FFCC-CBCB-6078-2F6A-2F98D6925A2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  <p:sp>
        <p:nvSpPr>
          <p:cNvPr id="25" name="Rectangle 24">
            <a:extLst>
              <a:ext uri="{FF2B5EF4-FFF2-40B4-BE49-F238E27FC236}">
                <a16:creationId xmlns:a16="http://schemas.microsoft.com/office/drawing/2014/main" id="{CA8C1644-EF0D-164C-E461-F1AC2E9A82D6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CMSI (catégorie A et B) : fonctions de mise en sécurité, aide à l’exploitation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418155368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C60198E-9BD0-A790-1448-D0E4709168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6625BC8-D8E2-7123-2483-92BEF582A3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63CEF5-BB18-4D59-6D7C-667C8D632263}"/>
              </a:ext>
            </a:extLst>
          </p:cNvPr>
          <p:cNvSpPr/>
          <p:nvPr/>
        </p:nvSpPr>
        <p:spPr>
          <a:xfrm>
            <a:off x="249425" y="2347768"/>
            <a:ext cx="6897099" cy="4036049"/>
          </a:xfrm>
          <a:prstGeom prst="rect">
            <a:avLst/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1EE44D9-0D83-E92B-5522-BD0767E793EA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CMSI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(catégorie A et B)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: Modes de commande de chaque ZDA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EA22EA4B-DA8D-5D2C-D768-825F74B26A27}"/>
              </a:ext>
            </a:extLst>
          </p:cNvPr>
          <p:cNvGrpSpPr/>
          <p:nvPr/>
        </p:nvGrpSpPr>
        <p:grpSpPr>
          <a:xfrm>
            <a:off x="7828983" y="2514354"/>
            <a:ext cx="3908889" cy="3711712"/>
            <a:chOff x="5395655" y="1581759"/>
            <a:chExt cx="2931667" cy="278378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6D2E9AD3-C8CF-17EF-B5F9-4C4F663C582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95658" y="2740059"/>
              <a:ext cx="2931664" cy="490278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741E9491-81CD-F913-7857-062CE518387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395656" y="3569627"/>
              <a:ext cx="2931665" cy="795916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54490DD-42D6-44AA-5095-8857ADA44FD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95655" y="1581759"/>
              <a:ext cx="2931665" cy="888989"/>
            </a:xfrm>
            <a:prstGeom prst="rect">
              <a:avLst/>
            </a:prstGeom>
          </p:spPr>
        </p:pic>
      </p:grpSp>
      <p:pic>
        <p:nvPicPr>
          <p:cNvPr id="10" name="Image 9">
            <a:extLst>
              <a:ext uri="{FF2B5EF4-FFF2-40B4-BE49-F238E27FC236}">
                <a16:creationId xmlns:a16="http://schemas.microsoft.com/office/drawing/2014/main" id="{2E48AA74-DAE5-A027-C804-523F7391D6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7184" y="2798488"/>
            <a:ext cx="5850971" cy="3134609"/>
          </a:xfrm>
          <a:prstGeom prst="rect">
            <a:avLst/>
          </a:prstGeom>
        </p:spPr>
      </p:pic>
      <p:pic>
        <p:nvPicPr>
          <p:cNvPr id="11" name="Image 10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8F41E6B6-3C2E-968B-293A-71E4CCDCEF8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12" name="Image 11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68EAE94-62BC-7359-118A-FE45D48AB14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957493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D1AA953-D929-BBFF-5683-092C3EB9E0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7F7B6101-6BA0-5844-2E4A-E7ADDB980B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2B5F9E-3000-CF27-6BD1-6E088A9ED03B}"/>
              </a:ext>
            </a:extLst>
          </p:cNvPr>
          <p:cNvSpPr/>
          <p:nvPr/>
        </p:nvSpPr>
        <p:spPr>
          <a:xfrm>
            <a:off x="164610" y="667901"/>
            <a:ext cx="8058384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CMSI (catégorie A et B) : carte SATI IN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1D868E5-D424-FBCB-0C85-11150A412904}"/>
              </a:ext>
            </a:extLst>
          </p:cNvPr>
          <p:cNvSpPr/>
          <p:nvPr/>
        </p:nvSpPr>
        <p:spPr>
          <a:xfrm>
            <a:off x="6256175" y="6114539"/>
            <a:ext cx="54495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800" i="1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Ces schémas ne sont pas des schémas de réalisation, se conformer aux notices d’installation des matériels; 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D9E28D31-064E-3367-2EB2-9758B8545163}"/>
              </a:ext>
            </a:extLst>
          </p:cNvPr>
          <p:cNvGrpSpPr/>
          <p:nvPr/>
        </p:nvGrpSpPr>
        <p:grpSpPr>
          <a:xfrm>
            <a:off x="6422428" y="2604318"/>
            <a:ext cx="5102779" cy="3408324"/>
            <a:chOff x="96845" y="1951448"/>
            <a:chExt cx="3827083" cy="2556243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72D70724-E719-D029-829A-3B5058657330}"/>
                </a:ext>
              </a:extLst>
            </p:cNvPr>
            <p:cNvSpPr/>
            <p:nvPr/>
          </p:nvSpPr>
          <p:spPr>
            <a:xfrm>
              <a:off x="815622" y="3629484"/>
              <a:ext cx="407722" cy="3951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sp>
          <p:nvSpPr>
            <p:cNvPr id="8" name="Line 46">
              <a:extLst>
                <a:ext uri="{FF2B5EF4-FFF2-40B4-BE49-F238E27FC236}">
                  <a16:creationId xmlns:a16="http://schemas.microsoft.com/office/drawing/2014/main" id="{0CBADE2A-4B7D-570A-2CAF-E897EB3616DD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312642" y="2859782"/>
              <a:ext cx="3410853" cy="3300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wrap="none" anchor="ctr"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200" kern="0" dirty="0">
                <a:solidFill>
                  <a:srgbClr val="000000"/>
                </a:solidFill>
              </a:endParaRPr>
            </a:p>
          </p:txBody>
        </p:sp>
        <p:sp>
          <p:nvSpPr>
            <p:cNvPr id="9" name="Line 88">
              <a:extLst>
                <a:ext uri="{FF2B5EF4-FFF2-40B4-BE49-F238E27FC236}">
                  <a16:creationId xmlns:a16="http://schemas.microsoft.com/office/drawing/2014/main" id="{A5ADB515-1624-7269-19EA-58937A2FBF71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>
              <a:off x="35528" y="2578091"/>
              <a:ext cx="576000" cy="0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</a:pPr>
              <a:endParaRPr lang="fr-FR" sz="320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0" name="Line 91">
              <a:extLst>
                <a:ext uri="{FF2B5EF4-FFF2-40B4-BE49-F238E27FC236}">
                  <a16:creationId xmlns:a16="http://schemas.microsoft.com/office/drawing/2014/main" id="{B34C8D20-D1C6-82B4-E317-879473E98B90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536510" y="3392774"/>
              <a:ext cx="486803" cy="0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3200" kern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1" name="Line 91">
              <a:extLst>
                <a:ext uri="{FF2B5EF4-FFF2-40B4-BE49-F238E27FC236}">
                  <a16:creationId xmlns:a16="http://schemas.microsoft.com/office/drawing/2014/main" id="{E60B0E31-16B8-0546-6471-D19D46653C7D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3328969" y="3384291"/>
              <a:ext cx="469839" cy="0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3200" kern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12" name="Picture 3" descr="C:\Users\pierre-nicolas.caron\Documents\Chubb\Gamme Résonance\Phototeque\Module MAP.bmp">
              <a:extLst>
                <a:ext uri="{FF2B5EF4-FFF2-40B4-BE49-F238E27FC236}">
                  <a16:creationId xmlns:a16="http://schemas.microsoft.com/office/drawing/2014/main" id="{442B251A-5C0D-B85F-60F2-DD607D54ACB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437938" y="2573308"/>
              <a:ext cx="485990" cy="64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Line 91">
              <a:extLst>
                <a:ext uri="{FF2B5EF4-FFF2-40B4-BE49-F238E27FC236}">
                  <a16:creationId xmlns:a16="http://schemas.microsoft.com/office/drawing/2014/main" id="{61B4C287-FBF6-98EF-EC3B-420FBED4761A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686341" y="3378847"/>
              <a:ext cx="458950" cy="0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3200" kern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4" name="Line 91">
              <a:extLst>
                <a:ext uri="{FF2B5EF4-FFF2-40B4-BE49-F238E27FC236}">
                  <a16:creationId xmlns:a16="http://schemas.microsoft.com/office/drawing/2014/main" id="{CCB1444A-084C-A22C-BFB9-2C6F496BC932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2464872" y="3384292"/>
              <a:ext cx="469839" cy="0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3200" kern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15" name="Picture 3" descr="C:\Users\pierre-nicolas.caron\Documents\Chubb\Gamme Résonance\Phototeque\Module MAP.bmp">
              <a:extLst>
                <a:ext uri="{FF2B5EF4-FFF2-40B4-BE49-F238E27FC236}">
                  <a16:creationId xmlns:a16="http://schemas.microsoft.com/office/drawing/2014/main" id="{3DCA5C6F-8967-195B-BEE0-0C10031A06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55776" y="2573308"/>
              <a:ext cx="485990" cy="64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Line 91">
              <a:extLst>
                <a:ext uri="{FF2B5EF4-FFF2-40B4-BE49-F238E27FC236}">
                  <a16:creationId xmlns:a16="http://schemas.microsoft.com/office/drawing/2014/main" id="{8DCD19B3-AB3F-AC07-A4E0-47F61CFBEB3B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1750235" y="3378847"/>
              <a:ext cx="458951" cy="1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3200" kern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17" name="Line 91">
              <a:extLst>
                <a:ext uri="{FF2B5EF4-FFF2-40B4-BE49-F238E27FC236}">
                  <a16:creationId xmlns:a16="http://schemas.microsoft.com/office/drawing/2014/main" id="{7F470314-0CF9-4D7C-D06B-1F775942FAF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1534213" y="3378847"/>
              <a:ext cx="458952" cy="1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3200" kern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18" name="Picture 3" descr="C:\Users\pierre-nicolas.caron\Documents\Chubb\Gamme Résonance\Phototeque\Module MAP.bmp">
              <a:extLst>
                <a:ext uri="{FF2B5EF4-FFF2-40B4-BE49-F238E27FC236}">
                  <a16:creationId xmlns:a16="http://schemas.microsoft.com/office/drawing/2014/main" id="{24162B6D-961C-3B82-418C-9E893D378BE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659409" y="2573308"/>
              <a:ext cx="485990" cy="64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Line 91">
              <a:extLst>
                <a:ext uri="{FF2B5EF4-FFF2-40B4-BE49-F238E27FC236}">
                  <a16:creationId xmlns:a16="http://schemas.microsoft.com/office/drawing/2014/main" id="{9BE3205A-9EF2-7F1A-2550-D1484530E08C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>
              <a:off x="880696" y="3384292"/>
              <a:ext cx="469839" cy="0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3200" kern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sp>
          <p:nvSpPr>
            <p:cNvPr id="20" name="Line 91">
              <a:extLst>
                <a:ext uri="{FF2B5EF4-FFF2-40B4-BE49-F238E27FC236}">
                  <a16:creationId xmlns:a16="http://schemas.microsoft.com/office/drawing/2014/main" id="{B82591CA-211C-E7A5-728E-DB2703371C49}"/>
                </a:ext>
              </a:extLst>
            </p:cNvPr>
            <p:cNvSpPr>
              <a:spLocks noChangeShapeType="1"/>
            </p:cNvSpPr>
            <p:nvPr/>
          </p:nvSpPr>
          <p:spPr bwMode="auto">
            <a:xfrm rot="5400000" flipH="1" flipV="1">
              <a:off x="670116" y="3378848"/>
              <a:ext cx="458953" cy="1"/>
            </a:xfrm>
            <a:prstGeom prst="line">
              <a:avLst/>
            </a:prstGeom>
            <a:noFill/>
            <a:ln w="28575">
              <a:solidFill>
                <a:schemeClr val="accent2">
                  <a:lumMod val="60000"/>
                  <a:lumOff val="40000"/>
                </a:schemeClr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3200" kern="0" dirty="0">
                <a:solidFill>
                  <a:srgbClr val="000000"/>
                </a:solidFill>
                <a:latin typeface="Times New Roman" pitchFamily="18" charset="0"/>
              </a:endParaRPr>
            </a:p>
          </p:txBody>
        </p:sp>
        <p:pic>
          <p:nvPicPr>
            <p:cNvPr id="21" name="Picture 3" descr="C:\Users\pierre-nicolas.caron\Documents\Chubb\Gamme Résonance\Phototeque\Module MAP.bmp">
              <a:extLst>
                <a:ext uri="{FF2B5EF4-FFF2-40B4-BE49-F238E27FC236}">
                  <a16:creationId xmlns:a16="http://schemas.microsoft.com/office/drawing/2014/main" id="{E6AADD70-B728-6A00-5809-3C0D31616E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835" y="2573308"/>
              <a:ext cx="485990" cy="64366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FFD32B94-7C10-617E-5A8F-FF6869393936}"/>
                </a:ext>
              </a:extLst>
            </p:cNvPr>
            <p:cNvSpPr/>
            <p:nvPr/>
          </p:nvSpPr>
          <p:spPr>
            <a:xfrm>
              <a:off x="1105127" y="2260878"/>
              <a:ext cx="2081630" cy="20774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FR" altLang="fr-FR" sz="1200" dirty="0">
                  <a:solidFill>
                    <a:prstClr val="white">
                      <a:lumMod val="50000"/>
                    </a:prstClr>
                  </a:solidFill>
                  <a:cs typeface="Arial" charset="0"/>
                </a:rPr>
                <a:t>Télécommande collective</a:t>
              </a: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63D9C29D-5665-1F44-04B3-CE0DC7426C5A}"/>
                </a:ext>
              </a:extLst>
            </p:cNvPr>
            <p:cNvSpPr/>
            <p:nvPr/>
          </p:nvSpPr>
          <p:spPr>
            <a:xfrm>
              <a:off x="1310858" y="4299942"/>
              <a:ext cx="1670169" cy="20774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spcBef>
                  <a:spcPct val="50000"/>
                </a:spcBef>
              </a:pPr>
              <a:r>
                <a:rPr lang="fr-FR" altLang="fr-FR" sz="1200" dirty="0">
                  <a:solidFill>
                    <a:prstClr val="white">
                      <a:lumMod val="50000"/>
                    </a:prstClr>
                  </a:solidFill>
                  <a:cs typeface="Arial" charset="0"/>
                </a:rPr>
                <a:t>Contrôle de position individuel</a:t>
              </a:r>
            </a:p>
          </p:txBody>
        </p:sp>
        <p:sp>
          <p:nvSpPr>
            <p:cNvPr id="24" name="Text Box 39">
              <a:extLst>
                <a:ext uri="{FF2B5EF4-FFF2-40B4-BE49-F238E27FC236}">
                  <a16:creationId xmlns:a16="http://schemas.microsoft.com/office/drawing/2014/main" id="{AD35207F-6D20-29A6-16F2-FE8559C647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77921" y="3974845"/>
              <a:ext cx="392880" cy="2845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defRPr/>
              </a:pPr>
              <a:r>
                <a:rPr lang="fr-FR" altLang="fr-FR" sz="933" b="1" kern="0" dirty="0">
                  <a:solidFill>
                    <a:srgbClr val="002060"/>
                  </a:solidFill>
                  <a:latin typeface="Arial"/>
                  <a:cs typeface="Arial" charset="0"/>
                </a:rPr>
                <a:t>DCT X</a:t>
              </a:r>
            </a:p>
          </p:txBody>
        </p:sp>
        <p:sp>
          <p:nvSpPr>
            <p:cNvPr id="25" name="Text Box 39">
              <a:extLst>
                <a:ext uri="{FF2B5EF4-FFF2-40B4-BE49-F238E27FC236}">
                  <a16:creationId xmlns:a16="http://schemas.microsoft.com/office/drawing/2014/main" id="{85E44896-08B1-D6A7-17B6-CBE202BE7F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686237" y="3974845"/>
              <a:ext cx="373211" cy="2845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defRPr/>
              </a:pPr>
              <a:r>
                <a:rPr lang="fr-FR" altLang="fr-FR" sz="933" b="1" kern="0" dirty="0">
                  <a:solidFill>
                    <a:srgbClr val="002060"/>
                  </a:solidFill>
                  <a:latin typeface="Arial"/>
                  <a:cs typeface="Arial" charset="0"/>
                </a:rPr>
                <a:t>DCT 2</a:t>
              </a:r>
            </a:p>
          </p:txBody>
        </p:sp>
        <p:sp>
          <p:nvSpPr>
            <p:cNvPr id="26" name="Text Box 39">
              <a:extLst>
                <a:ext uri="{FF2B5EF4-FFF2-40B4-BE49-F238E27FC236}">
                  <a16:creationId xmlns:a16="http://schemas.microsoft.com/office/drawing/2014/main" id="{503483EE-9E36-7BB1-3F36-30376BE6386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16698" y="3974845"/>
              <a:ext cx="388994" cy="2845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defRPr/>
              </a:pPr>
              <a:r>
                <a:rPr lang="fr-FR" altLang="fr-FR" sz="933" b="1" kern="0" dirty="0">
                  <a:solidFill>
                    <a:srgbClr val="002060"/>
                  </a:solidFill>
                  <a:latin typeface="Arial"/>
                  <a:cs typeface="Arial" charset="0"/>
                </a:rPr>
                <a:t>DCT 1</a:t>
              </a:r>
            </a:p>
          </p:txBody>
        </p:sp>
        <p:sp>
          <p:nvSpPr>
            <p:cNvPr id="27" name="Text Box 39">
              <a:extLst>
                <a:ext uri="{FF2B5EF4-FFF2-40B4-BE49-F238E27FC236}">
                  <a16:creationId xmlns:a16="http://schemas.microsoft.com/office/drawing/2014/main" id="{14D44D93-29AC-8628-63A5-24F8E646DB6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88726" y="3974845"/>
              <a:ext cx="373211" cy="28459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itchFamily="18" charset="0"/>
                </a:defRPr>
              </a:lvl9pPr>
            </a:lstStyle>
            <a:p>
              <a:pPr algn="ctr" fontAlgn="base">
                <a:spcBef>
                  <a:spcPct val="0"/>
                </a:spcBef>
                <a:spcAft>
                  <a:spcPct val="0"/>
                </a:spcAft>
                <a:buFont typeface="Wingdings" pitchFamily="2" charset="2"/>
                <a:buNone/>
                <a:defRPr/>
              </a:pPr>
              <a:r>
                <a:rPr lang="fr-FR" altLang="fr-FR" sz="933" b="1" kern="0" dirty="0">
                  <a:solidFill>
                    <a:srgbClr val="002060"/>
                  </a:solidFill>
                  <a:latin typeface="Arial"/>
                  <a:cs typeface="Arial" charset="0"/>
                </a:rPr>
                <a:t>DCT10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09ABE02C-5B1B-0319-9BB6-7E6C5273DD25}"/>
                </a:ext>
              </a:extLst>
            </p:cNvPr>
            <p:cNvSpPr txBox="1"/>
            <p:nvPr/>
          </p:nvSpPr>
          <p:spPr>
            <a:xfrm>
              <a:off x="3028034" y="3291830"/>
              <a:ext cx="463846" cy="192409"/>
            </a:xfrm>
            <a:prstGeom prst="rect">
              <a:avLst/>
            </a:prstGeom>
            <a:solidFill>
              <a:schemeClr val="bg2"/>
            </a:solidFill>
          </p:spPr>
          <p:txBody>
            <a:bodyPr wrap="square" rtlCol="0">
              <a:spAutoFit/>
            </a:bodyPr>
            <a:lstStyle/>
            <a:p>
              <a:r>
                <a:rPr lang="fr-FR" sz="1067" dirty="0"/>
                <a:t>&lt; 3m</a:t>
              </a:r>
            </a:p>
          </p:txBody>
        </p:sp>
        <p:sp>
          <p:nvSpPr>
            <p:cNvPr id="29" name="Triangle isocèle 28">
              <a:extLst>
                <a:ext uri="{FF2B5EF4-FFF2-40B4-BE49-F238E27FC236}">
                  <a16:creationId xmlns:a16="http://schemas.microsoft.com/office/drawing/2014/main" id="{0FCE92F4-38CE-81B2-01A7-E50E3B544A5E}"/>
                </a:ext>
              </a:extLst>
            </p:cNvPr>
            <p:cNvSpPr/>
            <p:nvPr/>
          </p:nvSpPr>
          <p:spPr>
            <a:xfrm flipV="1">
              <a:off x="993372" y="3399854"/>
              <a:ext cx="252000" cy="10800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sp>
          <p:nvSpPr>
            <p:cNvPr id="30" name="Triangle isocèle 29">
              <a:extLst>
                <a:ext uri="{FF2B5EF4-FFF2-40B4-BE49-F238E27FC236}">
                  <a16:creationId xmlns:a16="http://schemas.microsoft.com/office/drawing/2014/main" id="{62F70910-C17B-2A57-D160-06EE81990999}"/>
                </a:ext>
              </a:extLst>
            </p:cNvPr>
            <p:cNvSpPr/>
            <p:nvPr/>
          </p:nvSpPr>
          <p:spPr>
            <a:xfrm rot="10800000" flipV="1">
              <a:off x="787518" y="3240758"/>
              <a:ext cx="252000" cy="108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sp>
          <p:nvSpPr>
            <p:cNvPr id="31" name="Triangle isocèle 30">
              <a:extLst>
                <a:ext uri="{FF2B5EF4-FFF2-40B4-BE49-F238E27FC236}">
                  <a16:creationId xmlns:a16="http://schemas.microsoft.com/office/drawing/2014/main" id="{E987EC08-E8A0-3E80-BEFB-65C72D413CDC}"/>
                </a:ext>
              </a:extLst>
            </p:cNvPr>
            <p:cNvSpPr/>
            <p:nvPr/>
          </p:nvSpPr>
          <p:spPr>
            <a:xfrm flipV="1">
              <a:off x="1860842" y="3422462"/>
              <a:ext cx="252000" cy="10800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sp>
          <p:nvSpPr>
            <p:cNvPr id="32" name="Triangle isocèle 31">
              <a:extLst>
                <a:ext uri="{FF2B5EF4-FFF2-40B4-BE49-F238E27FC236}">
                  <a16:creationId xmlns:a16="http://schemas.microsoft.com/office/drawing/2014/main" id="{A1C7435C-EDC7-0B47-180C-1F9F47D4737B}"/>
                </a:ext>
              </a:extLst>
            </p:cNvPr>
            <p:cNvSpPr/>
            <p:nvPr/>
          </p:nvSpPr>
          <p:spPr>
            <a:xfrm rot="10800000" flipV="1">
              <a:off x="1654988" y="3263366"/>
              <a:ext cx="252000" cy="108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sp>
          <p:nvSpPr>
            <p:cNvPr id="33" name="Triangle isocèle 32">
              <a:extLst>
                <a:ext uri="{FF2B5EF4-FFF2-40B4-BE49-F238E27FC236}">
                  <a16:creationId xmlns:a16="http://schemas.microsoft.com/office/drawing/2014/main" id="{5AC7E7A6-78D0-E054-F3BF-36E1917468B6}"/>
                </a:ext>
              </a:extLst>
            </p:cNvPr>
            <p:cNvSpPr/>
            <p:nvPr/>
          </p:nvSpPr>
          <p:spPr>
            <a:xfrm flipV="1">
              <a:off x="2786060" y="3422462"/>
              <a:ext cx="252000" cy="10800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sp>
          <p:nvSpPr>
            <p:cNvPr id="34" name="Triangle isocèle 33">
              <a:extLst>
                <a:ext uri="{FF2B5EF4-FFF2-40B4-BE49-F238E27FC236}">
                  <a16:creationId xmlns:a16="http://schemas.microsoft.com/office/drawing/2014/main" id="{7F6B4065-D421-494B-4DBD-A252195B68C7}"/>
                </a:ext>
              </a:extLst>
            </p:cNvPr>
            <p:cNvSpPr/>
            <p:nvPr/>
          </p:nvSpPr>
          <p:spPr>
            <a:xfrm rot="10800000" flipV="1">
              <a:off x="2580206" y="3263366"/>
              <a:ext cx="252000" cy="108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sp>
          <p:nvSpPr>
            <p:cNvPr id="35" name="Triangle isocèle 34">
              <a:extLst>
                <a:ext uri="{FF2B5EF4-FFF2-40B4-BE49-F238E27FC236}">
                  <a16:creationId xmlns:a16="http://schemas.microsoft.com/office/drawing/2014/main" id="{788EAFF4-5C50-0CEE-FF1C-33E7CA5F63DA}"/>
                </a:ext>
              </a:extLst>
            </p:cNvPr>
            <p:cNvSpPr/>
            <p:nvPr/>
          </p:nvSpPr>
          <p:spPr>
            <a:xfrm flipV="1">
              <a:off x="3658385" y="3432512"/>
              <a:ext cx="252000" cy="10800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sp>
          <p:nvSpPr>
            <p:cNvPr id="36" name="Triangle isocèle 35">
              <a:extLst>
                <a:ext uri="{FF2B5EF4-FFF2-40B4-BE49-F238E27FC236}">
                  <a16:creationId xmlns:a16="http://schemas.microsoft.com/office/drawing/2014/main" id="{1D873D18-93CB-D850-29D1-D4A34D0C543F}"/>
                </a:ext>
              </a:extLst>
            </p:cNvPr>
            <p:cNvSpPr/>
            <p:nvPr/>
          </p:nvSpPr>
          <p:spPr>
            <a:xfrm rot="10800000" flipV="1">
              <a:off x="3452531" y="3273416"/>
              <a:ext cx="252000" cy="108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sp>
          <p:nvSpPr>
            <p:cNvPr id="37" name="Triangle isocèle 36">
              <a:extLst>
                <a:ext uri="{FF2B5EF4-FFF2-40B4-BE49-F238E27FC236}">
                  <a16:creationId xmlns:a16="http://schemas.microsoft.com/office/drawing/2014/main" id="{47591FC9-A64D-7FAE-22A8-D2180FABBD04}"/>
                </a:ext>
              </a:extLst>
            </p:cNvPr>
            <p:cNvSpPr/>
            <p:nvPr/>
          </p:nvSpPr>
          <p:spPr>
            <a:xfrm rot="16200000" flipV="1">
              <a:off x="529390" y="2812912"/>
              <a:ext cx="252000" cy="108000"/>
            </a:xfrm>
            <a:prstGeom prst="triangl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sp>
          <p:nvSpPr>
            <p:cNvPr id="38" name="Triangle isocèle 37">
              <a:extLst>
                <a:ext uri="{FF2B5EF4-FFF2-40B4-BE49-F238E27FC236}">
                  <a16:creationId xmlns:a16="http://schemas.microsoft.com/office/drawing/2014/main" id="{B9543005-CE81-C9E3-AC18-4D376726467A}"/>
                </a:ext>
              </a:extLst>
            </p:cNvPr>
            <p:cNvSpPr/>
            <p:nvPr/>
          </p:nvSpPr>
          <p:spPr>
            <a:xfrm rot="5400000" flipV="1">
              <a:off x="323536" y="2812912"/>
              <a:ext cx="252000" cy="108000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>
                <a:solidFill>
                  <a:prstClr val="white"/>
                </a:solidFill>
              </a:endParaRPr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4FA1B9D8-3000-9A00-D199-DB200D27500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0067" y="3619211"/>
              <a:ext cx="405385" cy="405385"/>
            </a:xfrm>
            <a:prstGeom prst="rect">
              <a:avLst/>
            </a:prstGeom>
          </p:spPr>
        </p:pic>
        <p:grpSp>
          <p:nvGrpSpPr>
            <p:cNvPr id="40" name="Groupe 39">
              <a:extLst>
                <a:ext uri="{FF2B5EF4-FFF2-40B4-BE49-F238E27FC236}">
                  <a16:creationId xmlns:a16="http://schemas.microsoft.com/office/drawing/2014/main" id="{17736394-A32F-2796-21FE-47E22792DADD}"/>
                </a:ext>
              </a:extLst>
            </p:cNvPr>
            <p:cNvGrpSpPr/>
            <p:nvPr/>
          </p:nvGrpSpPr>
          <p:grpSpPr>
            <a:xfrm>
              <a:off x="1669681" y="3619211"/>
              <a:ext cx="413277" cy="405385"/>
              <a:chOff x="962467" y="3771611"/>
              <a:chExt cx="413277" cy="405385"/>
            </a:xfrm>
          </p:grpSpPr>
          <p:sp>
            <p:nvSpPr>
              <p:cNvPr id="48" name="Rectangle 47">
                <a:extLst>
                  <a:ext uri="{FF2B5EF4-FFF2-40B4-BE49-F238E27FC236}">
                    <a16:creationId xmlns:a16="http://schemas.microsoft.com/office/drawing/2014/main" id="{D22B8E42-01D6-E244-A192-9265AE031A10}"/>
                  </a:ext>
                </a:extLst>
              </p:cNvPr>
              <p:cNvSpPr/>
              <p:nvPr/>
            </p:nvSpPr>
            <p:spPr>
              <a:xfrm>
                <a:off x="968022" y="3781884"/>
                <a:ext cx="407722" cy="39511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 dirty="0"/>
              </a:p>
            </p:txBody>
          </p:sp>
          <p:pic>
            <p:nvPicPr>
              <p:cNvPr id="49" name="Image 48">
                <a:extLst>
                  <a:ext uri="{FF2B5EF4-FFF2-40B4-BE49-F238E27FC236}">
                    <a16:creationId xmlns:a16="http://schemas.microsoft.com/office/drawing/2014/main" id="{92F36791-8F9D-83E8-AFEC-A0B579CE7D6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467" y="3771611"/>
                <a:ext cx="405385" cy="405385"/>
              </a:xfrm>
              <a:prstGeom prst="rect">
                <a:avLst/>
              </a:prstGeom>
            </p:spPr>
          </p:pic>
        </p:grpSp>
        <p:grpSp>
          <p:nvGrpSpPr>
            <p:cNvPr id="41" name="Groupe 40">
              <a:extLst>
                <a:ext uri="{FF2B5EF4-FFF2-40B4-BE49-F238E27FC236}">
                  <a16:creationId xmlns:a16="http://schemas.microsoft.com/office/drawing/2014/main" id="{DD30D056-F493-1B02-2DA8-061AF469D235}"/>
                </a:ext>
              </a:extLst>
            </p:cNvPr>
            <p:cNvGrpSpPr/>
            <p:nvPr/>
          </p:nvGrpSpPr>
          <p:grpSpPr>
            <a:xfrm>
              <a:off x="2580190" y="3619211"/>
              <a:ext cx="413277" cy="405385"/>
              <a:chOff x="962467" y="3771611"/>
              <a:chExt cx="413277" cy="405385"/>
            </a:xfrm>
          </p:grpSpPr>
          <p:sp>
            <p:nvSpPr>
              <p:cNvPr id="46" name="Rectangle 45">
                <a:extLst>
                  <a:ext uri="{FF2B5EF4-FFF2-40B4-BE49-F238E27FC236}">
                    <a16:creationId xmlns:a16="http://schemas.microsoft.com/office/drawing/2014/main" id="{6CF8B9E2-D309-F4C6-9D0B-137CDAE4E2CB}"/>
                  </a:ext>
                </a:extLst>
              </p:cNvPr>
              <p:cNvSpPr/>
              <p:nvPr/>
            </p:nvSpPr>
            <p:spPr>
              <a:xfrm>
                <a:off x="968022" y="3781884"/>
                <a:ext cx="407722" cy="39511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 dirty="0"/>
              </a:p>
            </p:txBody>
          </p:sp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9D6C129B-352A-8DE9-F0DC-D270C6F743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467" y="3771611"/>
                <a:ext cx="405385" cy="405385"/>
              </a:xfrm>
              <a:prstGeom prst="rect">
                <a:avLst/>
              </a:prstGeom>
            </p:spPr>
          </p:pic>
        </p:grpSp>
        <p:grpSp>
          <p:nvGrpSpPr>
            <p:cNvPr id="42" name="Groupe 41">
              <a:extLst>
                <a:ext uri="{FF2B5EF4-FFF2-40B4-BE49-F238E27FC236}">
                  <a16:creationId xmlns:a16="http://schemas.microsoft.com/office/drawing/2014/main" id="{E9BD0CA0-6DEF-04D1-20BF-02E8BC07C7EE}"/>
                </a:ext>
              </a:extLst>
            </p:cNvPr>
            <p:cNvGrpSpPr/>
            <p:nvPr/>
          </p:nvGrpSpPr>
          <p:grpSpPr>
            <a:xfrm>
              <a:off x="3474499" y="3619211"/>
              <a:ext cx="413277" cy="405385"/>
              <a:chOff x="962467" y="3771611"/>
              <a:chExt cx="413277" cy="405385"/>
            </a:xfrm>
          </p:grpSpPr>
          <p:sp>
            <p:nvSpPr>
              <p:cNvPr id="44" name="Rectangle 43">
                <a:extLst>
                  <a:ext uri="{FF2B5EF4-FFF2-40B4-BE49-F238E27FC236}">
                    <a16:creationId xmlns:a16="http://schemas.microsoft.com/office/drawing/2014/main" id="{11BE8A50-5603-6E4B-42F7-7B9778151254}"/>
                  </a:ext>
                </a:extLst>
              </p:cNvPr>
              <p:cNvSpPr/>
              <p:nvPr/>
            </p:nvSpPr>
            <p:spPr>
              <a:xfrm>
                <a:off x="968022" y="3781884"/>
                <a:ext cx="407722" cy="395112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 dirty="0"/>
              </a:p>
            </p:txBody>
          </p:sp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id="{AEA41A7E-1311-4CA9-D42D-5FB7637B18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2467" y="3771611"/>
                <a:ext cx="405385" cy="405385"/>
              </a:xfrm>
              <a:prstGeom prst="rect">
                <a:avLst/>
              </a:prstGeom>
            </p:spPr>
          </p:pic>
        </p:grpSp>
        <p:pic>
          <p:nvPicPr>
            <p:cNvPr id="43" name="Image 42">
              <a:extLst>
                <a:ext uri="{FF2B5EF4-FFF2-40B4-BE49-F238E27FC236}">
                  <a16:creationId xmlns:a16="http://schemas.microsoft.com/office/drawing/2014/main" id="{54F15A65-8E20-7960-7E9A-2482D7225C0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845" y="1951448"/>
              <a:ext cx="510874" cy="554447"/>
            </a:xfrm>
            <a:prstGeom prst="rect">
              <a:avLst/>
            </a:prstGeom>
          </p:spPr>
        </p:pic>
      </p:grpSp>
      <p:grpSp>
        <p:nvGrpSpPr>
          <p:cNvPr id="50" name="Groupe 49">
            <a:extLst>
              <a:ext uri="{FF2B5EF4-FFF2-40B4-BE49-F238E27FC236}">
                <a16:creationId xmlns:a16="http://schemas.microsoft.com/office/drawing/2014/main" id="{BD3A84AE-105D-DFD2-3B3B-AF4A169131D9}"/>
              </a:ext>
            </a:extLst>
          </p:cNvPr>
          <p:cNvGrpSpPr/>
          <p:nvPr/>
        </p:nvGrpSpPr>
        <p:grpSpPr>
          <a:xfrm>
            <a:off x="9508431" y="3322066"/>
            <a:ext cx="998925" cy="1013940"/>
            <a:chOff x="7146299" y="2492021"/>
            <a:chExt cx="749194" cy="760455"/>
          </a:xfrm>
        </p:grpSpPr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E1DB030D-F316-5813-97F7-1E9BBB198B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0800000">
              <a:off x="7146299" y="2492021"/>
              <a:ext cx="749194" cy="760455"/>
            </a:xfrm>
            <a:prstGeom prst="rect">
              <a:avLst/>
            </a:prstGeom>
          </p:spPr>
        </p:pic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70DF0665-21D7-81ED-E0B7-3D4CA1768534}"/>
                </a:ext>
              </a:extLst>
            </p:cNvPr>
            <p:cNvSpPr/>
            <p:nvPr/>
          </p:nvSpPr>
          <p:spPr>
            <a:xfrm>
              <a:off x="7233943" y="2780246"/>
              <a:ext cx="460144" cy="323797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fr-FR" sz="1067" b="1" dirty="0"/>
                <a:t>IP </a:t>
              </a:r>
            </a:p>
            <a:p>
              <a:pPr algn="ctr"/>
              <a:r>
                <a:rPr lang="fr-FR" sz="1067" b="1" dirty="0"/>
                <a:t>66</a:t>
              </a:r>
            </a:p>
          </p:txBody>
        </p:sp>
      </p:grpSp>
      <p:grpSp>
        <p:nvGrpSpPr>
          <p:cNvPr id="53" name="Groupe 52">
            <a:extLst>
              <a:ext uri="{FF2B5EF4-FFF2-40B4-BE49-F238E27FC236}">
                <a16:creationId xmlns:a16="http://schemas.microsoft.com/office/drawing/2014/main" id="{68D505FF-7503-5BF6-B9FF-602F404EEFFC}"/>
              </a:ext>
            </a:extLst>
          </p:cNvPr>
          <p:cNvGrpSpPr/>
          <p:nvPr/>
        </p:nvGrpSpPr>
        <p:grpSpPr>
          <a:xfrm>
            <a:off x="505678" y="2717424"/>
            <a:ext cx="1324149" cy="2775776"/>
            <a:chOff x="4671517" y="1683549"/>
            <a:chExt cx="993112" cy="2081832"/>
          </a:xfrm>
        </p:grpSpPr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669E6CD2-8D11-D874-8F1F-E8BF572633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 rot="10800000">
              <a:off x="4671517" y="2757342"/>
              <a:ext cx="993112" cy="1008039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4E013F9A-6970-FF10-D31D-4605AC4F4C6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4671517" y="1683549"/>
              <a:ext cx="498633" cy="857251"/>
            </a:xfrm>
            <a:prstGeom prst="rect">
              <a:avLst/>
            </a:prstGeom>
          </p:spPr>
        </p:pic>
      </p:grpSp>
      <p:pic>
        <p:nvPicPr>
          <p:cNvPr id="56" name="Image 55">
            <a:extLst>
              <a:ext uri="{FF2B5EF4-FFF2-40B4-BE49-F238E27FC236}">
                <a16:creationId xmlns:a16="http://schemas.microsoft.com/office/drawing/2014/main" id="{7C8E6926-9DE1-B5C9-964F-B74A2B349C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127189" y="2626855"/>
            <a:ext cx="3734811" cy="2956915"/>
          </a:xfrm>
          <a:prstGeom prst="rect">
            <a:avLst/>
          </a:prstGeom>
          <a:ln w="6350"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57" name="ZoneTexte 56">
            <a:extLst>
              <a:ext uri="{FF2B5EF4-FFF2-40B4-BE49-F238E27FC236}">
                <a16:creationId xmlns:a16="http://schemas.microsoft.com/office/drawing/2014/main" id="{2E0E190C-D696-03AC-D099-4DD6773CA7C5}"/>
              </a:ext>
            </a:extLst>
          </p:cNvPr>
          <p:cNvSpPr txBox="1"/>
          <p:nvPr/>
        </p:nvSpPr>
        <p:spPr>
          <a:xfrm>
            <a:off x="6256174" y="2071495"/>
            <a:ext cx="5449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Faciliter l’exploitation par adressage DAS/DCT</a:t>
            </a:r>
            <a:endParaRPr lang="fr-FR" dirty="0"/>
          </a:p>
        </p:txBody>
      </p:sp>
      <p:pic>
        <p:nvPicPr>
          <p:cNvPr id="58" name="Image 57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78025F2A-4085-8D22-15CC-E526BD35C17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59" name="Image 58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DC3A676B-C1DE-A9F4-B107-94AD00691CAD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759324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9942E1E-3E13-0A21-FDE4-544C29C08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5C25162-C395-94F9-3AF8-96E8CDDB23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35</a:t>
            </a:fld>
            <a:endParaRPr lang="en-US"/>
          </a:p>
        </p:txBody>
      </p:sp>
      <p:sp>
        <p:nvSpPr>
          <p:cNvPr id="4" name="Rectangle à coins arrondis 120">
            <a:extLst>
              <a:ext uri="{FF2B5EF4-FFF2-40B4-BE49-F238E27FC236}">
                <a16:creationId xmlns:a16="http://schemas.microsoft.com/office/drawing/2014/main" id="{03AB04A6-D609-3A20-B3F3-23C74A3364BD}"/>
              </a:ext>
            </a:extLst>
          </p:cNvPr>
          <p:cNvSpPr/>
          <p:nvPr/>
        </p:nvSpPr>
        <p:spPr>
          <a:xfrm>
            <a:off x="6753560" y="3053455"/>
            <a:ext cx="5109899" cy="789356"/>
          </a:xfrm>
          <a:prstGeom prst="roundRect">
            <a:avLst/>
          </a:prstGeom>
          <a:noFill/>
          <a:ln>
            <a:solidFill>
              <a:srgbClr val="FF993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>
              <a:solidFill>
                <a:prstClr val="white"/>
              </a:solidFill>
            </a:endParaRPr>
          </a:p>
        </p:txBody>
      </p:sp>
      <p:sp>
        <p:nvSpPr>
          <p:cNvPr id="5" name="Line 42">
            <a:extLst>
              <a:ext uri="{FF2B5EF4-FFF2-40B4-BE49-F238E27FC236}">
                <a16:creationId xmlns:a16="http://schemas.microsoft.com/office/drawing/2014/main" id="{B9CF92D3-C1FC-B45C-1D90-67D329B8CA0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8075" y="4714970"/>
            <a:ext cx="0" cy="355567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6" name="Line 43">
            <a:extLst>
              <a:ext uri="{FF2B5EF4-FFF2-40B4-BE49-F238E27FC236}">
                <a16:creationId xmlns:a16="http://schemas.microsoft.com/office/drawing/2014/main" id="{EE416A9F-94A5-151D-C689-A892B3A021EA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90893" y="4729659"/>
            <a:ext cx="0" cy="355567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7" name="Line 44">
            <a:extLst>
              <a:ext uri="{FF2B5EF4-FFF2-40B4-BE49-F238E27FC236}">
                <a16:creationId xmlns:a16="http://schemas.microsoft.com/office/drawing/2014/main" id="{6AF48189-AFB4-CA16-2F95-E7DD0CB24B19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86515" y="4729659"/>
            <a:ext cx="0" cy="355567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8" name="Line 45">
            <a:extLst>
              <a:ext uri="{FF2B5EF4-FFF2-40B4-BE49-F238E27FC236}">
                <a16:creationId xmlns:a16="http://schemas.microsoft.com/office/drawing/2014/main" id="{0F51E4E2-273C-899B-C919-D3CB8958045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443507" y="4729659"/>
            <a:ext cx="0" cy="355567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9" name="Line 48">
            <a:extLst>
              <a:ext uri="{FF2B5EF4-FFF2-40B4-BE49-F238E27FC236}">
                <a16:creationId xmlns:a16="http://schemas.microsoft.com/office/drawing/2014/main" id="{C70F6527-7737-8DE7-3C02-CA8D2AFB6BD5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6768075" y="5665722"/>
            <a:ext cx="0" cy="355567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10" name="Line 49">
            <a:extLst>
              <a:ext uri="{FF2B5EF4-FFF2-40B4-BE49-F238E27FC236}">
                <a16:creationId xmlns:a16="http://schemas.microsoft.com/office/drawing/2014/main" id="{732DABF3-27A5-5622-85BC-CFB99190A66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7990893" y="5665722"/>
            <a:ext cx="0" cy="355567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11" name="Line 50">
            <a:extLst>
              <a:ext uri="{FF2B5EF4-FFF2-40B4-BE49-F238E27FC236}">
                <a16:creationId xmlns:a16="http://schemas.microsoft.com/office/drawing/2014/main" id="{EF3ABC02-52C0-4AB5-F031-341C94D9436D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9186515" y="5665722"/>
            <a:ext cx="0" cy="355567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12" name="Line 51">
            <a:extLst>
              <a:ext uri="{FF2B5EF4-FFF2-40B4-BE49-F238E27FC236}">
                <a16:creationId xmlns:a16="http://schemas.microsoft.com/office/drawing/2014/main" id="{E43A0362-F57A-FFB8-1F54-465F5191EE21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0443507" y="5665722"/>
            <a:ext cx="0" cy="355567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13" name="Line 41">
            <a:extLst>
              <a:ext uri="{FF2B5EF4-FFF2-40B4-BE49-F238E27FC236}">
                <a16:creationId xmlns:a16="http://schemas.microsoft.com/office/drawing/2014/main" id="{1BA26F86-7EA6-64C8-4439-7F3A54374D4F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315879" y="4399491"/>
            <a:ext cx="0" cy="355567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14" name="Line 46">
            <a:extLst>
              <a:ext uri="{FF2B5EF4-FFF2-40B4-BE49-F238E27FC236}">
                <a16:creationId xmlns:a16="http://schemas.microsoft.com/office/drawing/2014/main" id="{5FCDC67F-F5BA-B5F4-5C87-AD3E55349EB5}"/>
              </a:ext>
            </a:extLst>
          </p:cNvPr>
          <p:cNvSpPr>
            <a:spLocks noChangeShapeType="1"/>
          </p:cNvSpPr>
          <p:nvPr/>
        </p:nvSpPr>
        <p:spPr bwMode="auto">
          <a:xfrm>
            <a:off x="6753561" y="6021289"/>
            <a:ext cx="4719212" cy="8801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15" name="Line 47">
            <a:extLst>
              <a:ext uri="{FF2B5EF4-FFF2-40B4-BE49-F238E27FC236}">
                <a16:creationId xmlns:a16="http://schemas.microsoft.com/office/drawing/2014/main" id="{3731877E-13BC-2EB9-97D3-63FE1E35675E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11479587" y="4382257"/>
            <a:ext cx="0" cy="1653544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pic>
        <p:nvPicPr>
          <p:cNvPr id="16" name="Picture 36">
            <a:extLst>
              <a:ext uri="{FF2B5EF4-FFF2-40B4-BE49-F238E27FC236}">
                <a16:creationId xmlns:a16="http://schemas.microsoft.com/office/drawing/2014/main" id="{61C4A9F9-33F5-651F-B9AE-DB02CEC70F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396"/>
          <a:stretch>
            <a:fillRect/>
          </a:stretch>
        </p:blipFill>
        <p:spPr bwMode="auto">
          <a:xfrm>
            <a:off x="9317232" y="3195111"/>
            <a:ext cx="2531533" cy="1295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2844EF11-D1F2-BD33-23C4-F757F0951FE9}"/>
              </a:ext>
            </a:extLst>
          </p:cNvPr>
          <p:cNvSpPr/>
          <p:nvPr/>
        </p:nvSpPr>
        <p:spPr>
          <a:xfrm>
            <a:off x="6803126" y="4407194"/>
            <a:ext cx="191430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1200" dirty="0">
                <a:solidFill>
                  <a:prstClr val="white">
                    <a:lumMod val="50000"/>
                  </a:prstClr>
                </a:solidFill>
                <a:cs typeface="Arial" charset="0"/>
              </a:rPr>
              <a:t>Télécommande collective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D54D537-CF79-1211-CF93-7B30089DBB20}"/>
              </a:ext>
            </a:extLst>
          </p:cNvPr>
          <p:cNvSpPr/>
          <p:nvPr/>
        </p:nvSpPr>
        <p:spPr>
          <a:xfrm>
            <a:off x="6768075" y="5733257"/>
            <a:ext cx="468269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</a:pPr>
            <a:r>
              <a:rPr lang="fr-FR" altLang="fr-FR" sz="1200" dirty="0">
                <a:solidFill>
                  <a:schemeClr val="tx2">
                    <a:lumMod val="75000"/>
                  </a:schemeClr>
                </a:solidFill>
                <a:cs typeface="Arial" charset="0"/>
              </a:rPr>
              <a:t>Contrôle de           position                individuel             via DAS CP</a:t>
            </a:r>
          </a:p>
        </p:txBody>
      </p:sp>
      <p:sp>
        <p:nvSpPr>
          <p:cNvPr id="19" name="Line 46">
            <a:extLst>
              <a:ext uri="{FF2B5EF4-FFF2-40B4-BE49-F238E27FC236}">
                <a16:creationId xmlns:a16="http://schemas.microsoft.com/office/drawing/2014/main" id="{9F06F698-3578-1126-A7F1-63CB6B4AFD4E}"/>
              </a:ext>
            </a:extLst>
          </p:cNvPr>
          <p:cNvSpPr>
            <a:spLocks noChangeShapeType="1"/>
          </p:cNvSpPr>
          <p:nvPr/>
        </p:nvSpPr>
        <p:spPr bwMode="auto">
          <a:xfrm>
            <a:off x="6768075" y="4728144"/>
            <a:ext cx="4547804" cy="4400"/>
          </a:xfrm>
          <a:prstGeom prst="line">
            <a:avLst/>
          </a:prstGeom>
          <a:noFill/>
          <a:ln w="28575">
            <a:solidFill>
              <a:schemeClr val="accent2">
                <a:lumMod val="60000"/>
                <a:lumOff val="40000"/>
              </a:schemeClr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200" kern="0" dirty="0">
              <a:solidFill>
                <a:srgbClr val="000000"/>
              </a:solidFill>
            </a:endParaRPr>
          </a:p>
        </p:txBody>
      </p:sp>
      <p:sp>
        <p:nvSpPr>
          <p:cNvPr id="20" name="ZoneTexte 19">
            <a:extLst>
              <a:ext uri="{FF2B5EF4-FFF2-40B4-BE49-F238E27FC236}">
                <a16:creationId xmlns:a16="http://schemas.microsoft.com/office/drawing/2014/main" id="{398EB486-CA14-0968-2AFA-AD0FC3E43251}"/>
              </a:ext>
            </a:extLst>
          </p:cNvPr>
          <p:cNvSpPr txBox="1"/>
          <p:nvPr/>
        </p:nvSpPr>
        <p:spPr>
          <a:xfrm>
            <a:off x="10077863" y="3599281"/>
            <a:ext cx="1083733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2060"/>
                </a:solidFill>
                <a:cs typeface="Arial" pitchFamily="34" charset="0"/>
              </a:rPr>
              <a:t>MD 30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2060"/>
                </a:solidFill>
                <a:cs typeface="Arial" pitchFamily="34" charset="0"/>
              </a:rPr>
              <a:t>SATC IN 8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152A6451-D475-42C7-2DCD-24A2941EEB3E}"/>
              </a:ext>
            </a:extLst>
          </p:cNvPr>
          <p:cNvSpPr txBox="1"/>
          <p:nvPr/>
        </p:nvSpPr>
        <p:spPr>
          <a:xfrm>
            <a:off x="8016214" y="3621022"/>
            <a:ext cx="1083733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2060"/>
                </a:solidFill>
                <a:cs typeface="Arial" pitchFamily="34" charset="0"/>
              </a:rPr>
              <a:t>MD X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2060"/>
                </a:solidFill>
                <a:cs typeface="Arial" pitchFamily="34" charset="0"/>
              </a:rPr>
              <a:t>SATC IN 8</a:t>
            </a:r>
          </a:p>
        </p:txBody>
      </p:sp>
      <p:sp>
        <p:nvSpPr>
          <p:cNvPr id="22" name="ZoneTexte 21">
            <a:extLst>
              <a:ext uri="{FF2B5EF4-FFF2-40B4-BE49-F238E27FC236}">
                <a16:creationId xmlns:a16="http://schemas.microsoft.com/office/drawing/2014/main" id="{8BD4362E-CBB2-D178-FAF0-4502E706E805}"/>
              </a:ext>
            </a:extLst>
          </p:cNvPr>
          <p:cNvSpPr txBox="1"/>
          <p:nvPr/>
        </p:nvSpPr>
        <p:spPr>
          <a:xfrm>
            <a:off x="6576054" y="3621022"/>
            <a:ext cx="1083733" cy="461665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txBody>
          <a:bodyPr>
            <a:spAutoFit/>
          </a:bodyPr>
          <a:lstStyle/>
          <a:p>
            <a:pPr algn="ctr">
              <a:defRPr/>
            </a:pPr>
            <a:r>
              <a:rPr lang="fr-FR" sz="1200" b="1" dirty="0">
                <a:solidFill>
                  <a:srgbClr val="002060"/>
                </a:solidFill>
                <a:cs typeface="Arial" pitchFamily="34" charset="0"/>
              </a:rPr>
              <a:t>MD 1</a:t>
            </a:r>
          </a:p>
          <a:p>
            <a:pPr algn="ctr">
              <a:defRPr/>
            </a:pPr>
            <a:r>
              <a:rPr lang="fr-FR" sz="1200" b="1" dirty="0">
                <a:solidFill>
                  <a:srgbClr val="002060"/>
                </a:solidFill>
                <a:cs typeface="Arial" pitchFamily="34" charset="0"/>
              </a:rPr>
              <a:t>SATC IN 8</a:t>
            </a:r>
          </a:p>
        </p:txBody>
      </p:sp>
      <p:pic>
        <p:nvPicPr>
          <p:cNvPr id="23" name="Picture 2">
            <a:extLst>
              <a:ext uri="{FF2B5EF4-FFF2-40B4-BE49-F238E27FC236}">
                <a16:creationId xmlns:a16="http://schemas.microsoft.com/office/drawing/2014/main" id="{D3BF6747-D832-543B-CCE4-2BD9054921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63845" y="4848235"/>
            <a:ext cx="616731" cy="71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2">
            <a:extLst>
              <a:ext uri="{FF2B5EF4-FFF2-40B4-BE49-F238E27FC236}">
                <a16:creationId xmlns:a16="http://schemas.microsoft.com/office/drawing/2014/main" id="{2B039D7D-BA9B-EE99-11A0-5FB06C3C8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19696" y="4848235"/>
            <a:ext cx="616731" cy="71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7D602943-80E1-865D-1B48-B22958A181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5963" y="4848235"/>
            <a:ext cx="616731" cy="71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" name="Picture 2">
            <a:extLst>
              <a:ext uri="{FF2B5EF4-FFF2-40B4-BE49-F238E27FC236}">
                <a16:creationId xmlns:a16="http://schemas.microsoft.com/office/drawing/2014/main" id="{8C5DC338-4684-529B-3C50-E05AB62C83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4085" y="4848235"/>
            <a:ext cx="616731" cy="7178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" name="Text Box 39">
            <a:extLst>
              <a:ext uri="{FF2B5EF4-FFF2-40B4-BE49-F238E27FC236}">
                <a16:creationId xmlns:a16="http://schemas.microsoft.com/office/drawing/2014/main" id="{3DAA42B3-8018-8EE1-8C34-C23A69E48A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86949" y="5299794"/>
            <a:ext cx="537439" cy="2358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fr-FR" altLang="fr-FR" sz="933" b="1" kern="0" dirty="0">
                <a:solidFill>
                  <a:srgbClr val="002060"/>
                </a:solidFill>
                <a:latin typeface="Arial"/>
                <a:cs typeface="Arial" charset="0"/>
              </a:rPr>
              <a:t>DCT 3</a:t>
            </a:r>
          </a:p>
        </p:txBody>
      </p:sp>
      <p:sp>
        <p:nvSpPr>
          <p:cNvPr id="28" name="Text Box 39">
            <a:extLst>
              <a:ext uri="{FF2B5EF4-FFF2-40B4-BE49-F238E27FC236}">
                <a16:creationId xmlns:a16="http://schemas.microsoft.com/office/drawing/2014/main" id="{6F6C9530-6286-5394-DB96-89C9CF28752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32171" y="5299794"/>
            <a:ext cx="547328" cy="2358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fr-FR" altLang="fr-FR" sz="933" b="1" kern="0" dirty="0">
                <a:solidFill>
                  <a:srgbClr val="002060"/>
                </a:solidFill>
                <a:latin typeface="Arial"/>
                <a:cs typeface="Arial" charset="0"/>
              </a:rPr>
              <a:t>DCT 2</a:t>
            </a:r>
          </a:p>
        </p:txBody>
      </p:sp>
      <p:sp>
        <p:nvSpPr>
          <p:cNvPr id="29" name="Text Box 39">
            <a:extLst>
              <a:ext uri="{FF2B5EF4-FFF2-40B4-BE49-F238E27FC236}">
                <a16:creationId xmlns:a16="http://schemas.microsoft.com/office/drawing/2014/main" id="{E08E6EE2-467E-F0A0-40A2-FAAC210558C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46100" y="5299794"/>
            <a:ext cx="530309" cy="2358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fr-FR" altLang="fr-FR" sz="933" b="1" kern="0" dirty="0">
                <a:solidFill>
                  <a:srgbClr val="002060"/>
                </a:solidFill>
                <a:latin typeface="Arial"/>
                <a:cs typeface="Arial" charset="0"/>
              </a:rPr>
              <a:t>DCT 1</a:t>
            </a:r>
          </a:p>
        </p:txBody>
      </p:sp>
      <p:sp>
        <p:nvSpPr>
          <p:cNvPr id="30" name="Text Box 39">
            <a:extLst>
              <a:ext uri="{FF2B5EF4-FFF2-40B4-BE49-F238E27FC236}">
                <a16:creationId xmlns:a16="http://schemas.microsoft.com/office/drawing/2014/main" id="{55B07C16-7D1D-EAF8-4FB5-5629EFFCAF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186395" y="5299794"/>
            <a:ext cx="524325" cy="23589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fontAlgn="base">
              <a:spcBef>
                <a:spcPct val="0"/>
              </a:spcBef>
              <a:spcAft>
                <a:spcPct val="0"/>
              </a:spcAft>
              <a:buFont typeface="Wingdings" pitchFamily="2" charset="2"/>
              <a:buNone/>
              <a:defRPr/>
            </a:pPr>
            <a:r>
              <a:rPr lang="fr-FR" altLang="fr-FR" sz="933" b="1" kern="0" dirty="0">
                <a:solidFill>
                  <a:srgbClr val="002060"/>
                </a:solidFill>
                <a:latin typeface="Arial"/>
                <a:cs typeface="Arial" charset="0"/>
              </a:rPr>
              <a:t>DCT4</a:t>
            </a:r>
          </a:p>
        </p:txBody>
      </p: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1F36FBBC-5246-5204-77CA-B35A33A4C5CF}"/>
              </a:ext>
            </a:extLst>
          </p:cNvPr>
          <p:cNvGrpSpPr/>
          <p:nvPr/>
        </p:nvGrpSpPr>
        <p:grpSpPr>
          <a:xfrm>
            <a:off x="7632171" y="4773413"/>
            <a:ext cx="551036" cy="540513"/>
            <a:chOff x="962467" y="3771611"/>
            <a:chExt cx="413277" cy="405385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0C4D057-1488-2ECB-B7F9-519670020710}"/>
                </a:ext>
              </a:extLst>
            </p:cNvPr>
            <p:cNvSpPr/>
            <p:nvPr/>
          </p:nvSpPr>
          <p:spPr>
            <a:xfrm>
              <a:off x="968022" y="3781884"/>
              <a:ext cx="407722" cy="3951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pic>
          <p:nvPicPr>
            <p:cNvPr id="33" name="Image 32">
              <a:extLst>
                <a:ext uri="{FF2B5EF4-FFF2-40B4-BE49-F238E27FC236}">
                  <a16:creationId xmlns:a16="http://schemas.microsoft.com/office/drawing/2014/main" id="{099D7685-0CC8-FF70-FA4E-F98FDEFE1D7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467" y="3771611"/>
              <a:ext cx="405385" cy="405385"/>
            </a:xfrm>
            <a:prstGeom prst="rect">
              <a:avLst/>
            </a:prstGeom>
          </p:spPr>
        </p:pic>
      </p:grpSp>
      <p:grpSp>
        <p:nvGrpSpPr>
          <p:cNvPr id="34" name="Groupe 33">
            <a:extLst>
              <a:ext uri="{FF2B5EF4-FFF2-40B4-BE49-F238E27FC236}">
                <a16:creationId xmlns:a16="http://schemas.microsoft.com/office/drawing/2014/main" id="{9E382AA0-0EDD-EDE3-4EBA-D23787A6394B}"/>
              </a:ext>
            </a:extLst>
          </p:cNvPr>
          <p:cNvGrpSpPr/>
          <p:nvPr/>
        </p:nvGrpSpPr>
        <p:grpSpPr>
          <a:xfrm>
            <a:off x="8873353" y="4773413"/>
            <a:ext cx="551036" cy="540513"/>
            <a:chOff x="962467" y="3771611"/>
            <a:chExt cx="413277" cy="405385"/>
          </a:xfrm>
        </p:grpSpPr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4B20BBAD-958F-75C6-7C23-5028E4927BEE}"/>
                </a:ext>
              </a:extLst>
            </p:cNvPr>
            <p:cNvSpPr/>
            <p:nvPr/>
          </p:nvSpPr>
          <p:spPr>
            <a:xfrm>
              <a:off x="968022" y="3781884"/>
              <a:ext cx="407722" cy="3951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pic>
          <p:nvPicPr>
            <p:cNvPr id="36" name="Image 35">
              <a:extLst>
                <a:ext uri="{FF2B5EF4-FFF2-40B4-BE49-F238E27FC236}">
                  <a16:creationId xmlns:a16="http://schemas.microsoft.com/office/drawing/2014/main" id="{A2734C67-DFFA-996B-8C7B-AD850B43DD2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467" y="3771611"/>
              <a:ext cx="405385" cy="405385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F3ECD36F-1516-8E1E-7B10-776886E7463F}"/>
              </a:ext>
            </a:extLst>
          </p:cNvPr>
          <p:cNvGrpSpPr/>
          <p:nvPr/>
        </p:nvGrpSpPr>
        <p:grpSpPr>
          <a:xfrm>
            <a:off x="10159685" y="4773413"/>
            <a:ext cx="551036" cy="540513"/>
            <a:chOff x="962467" y="3771611"/>
            <a:chExt cx="413277" cy="405385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6A11ADD7-0F03-6CD6-E9D2-952B440995AB}"/>
                </a:ext>
              </a:extLst>
            </p:cNvPr>
            <p:cNvSpPr/>
            <p:nvPr/>
          </p:nvSpPr>
          <p:spPr>
            <a:xfrm>
              <a:off x="968022" y="3781884"/>
              <a:ext cx="407722" cy="3951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87E40818-BBC4-ED11-430F-E3F29BE33E7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467" y="3771611"/>
              <a:ext cx="405385" cy="405385"/>
            </a:xfrm>
            <a:prstGeom prst="rect">
              <a:avLst/>
            </a:prstGeom>
          </p:spPr>
        </p:pic>
      </p:grp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0BF2E2D6-87ED-0C53-F17E-80CF0FEBCAF4}"/>
              </a:ext>
            </a:extLst>
          </p:cNvPr>
          <p:cNvGrpSpPr/>
          <p:nvPr/>
        </p:nvGrpSpPr>
        <p:grpSpPr>
          <a:xfrm>
            <a:off x="6425374" y="4773413"/>
            <a:ext cx="551036" cy="540513"/>
            <a:chOff x="962467" y="3771611"/>
            <a:chExt cx="413277" cy="405385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8CF4DBD2-C5B0-1A27-D513-011223525B22}"/>
                </a:ext>
              </a:extLst>
            </p:cNvPr>
            <p:cNvSpPr/>
            <p:nvPr/>
          </p:nvSpPr>
          <p:spPr>
            <a:xfrm>
              <a:off x="968022" y="3781884"/>
              <a:ext cx="407722" cy="39511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pic>
          <p:nvPicPr>
            <p:cNvPr id="42" name="Image 41">
              <a:extLst>
                <a:ext uri="{FF2B5EF4-FFF2-40B4-BE49-F238E27FC236}">
                  <a16:creationId xmlns:a16="http://schemas.microsoft.com/office/drawing/2014/main" id="{E2BF85D8-3532-1D8A-1103-BCCEC05CA58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2467" y="3771611"/>
              <a:ext cx="405385" cy="405385"/>
            </a:xfrm>
            <a:prstGeom prst="rect">
              <a:avLst/>
            </a:prstGeom>
          </p:spPr>
        </p:pic>
      </p:grpSp>
      <p:pic>
        <p:nvPicPr>
          <p:cNvPr id="43" name="Image 42">
            <a:extLst>
              <a:ext uri="{FF2B5EF4-FFF2-40B4-BE49-F238E27FC236}">
                <a16:creationId xmlns:a16="http://schemas.microsoft.com/office/drawing/2014/main" id="{51FF2122-FC47-3963-B8A7-230AD64E9F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1837" y="2576403"/>
            <a:ext cx="724497" cy="786291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7FFFA89C-A69F-F9D1-D649-A19B9DBC0CA6}"/>
              </a:ext>
            </a:extLst>
          </p:cNvPr>
          <p:cNvSpPr/>
          <p:nvPr/>
        </p:nvSpPr>
        <p:spPr>
          <a:xfrm>
            <a:off x="164610" y="667901"/>
            <a:ext cx="8058384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CMSI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(catégorie A et B) :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carte SATC IN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49128C0D-BE68-EB30-362D-D62FA0C89EF7}"/>
              </a:ext>
            </a:extLst>
          </p:cNvPr>
          <p:cNvSpPr txBox="1"/>
          <p:nvPr/>
        </p:nvSpPr>
        <p:spPr>
          <a:xfrm>
            <a:off x="224608" y="2576403"/>
            <a:ext cx="5235004" cy="378449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r>
              <a:rPr lang="fr-FR" sz="1333" dirty="0">
                <a:solidFill>
                  <a:schemeClr val="tx2"/>
                </a:solidFill>
              </a:rPr>
              <a:t>Faciliter le raccordement des DAS/DCT sur un satellite SAT C 4/8 voies Lon LPT lorsqu’on souhaite bénéficier de la fonction d’identification individuelle de DAS/DCT en contrôle de position sur une même ligne de contrôle.</a:t>
            </a:r>
          </a:p>
          <a:p>
            <a:endParaRPr lang="fr-FR" sz="1333" dirty="0"/>
          </a:p>
          <a:p>
            <a:r>
              <a:rPr lang="fr-FR" sz="1333" dirty="0"/>
              <a:t>Le module inclut :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/>
              <a:t>les diodes pour le contrôle de position,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/>
              <a:t>les résistances fin de ligne,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/>
              <a:t>les cavaliers permettant de configurer le module en fonction de son adresse de 1 à 4.</a:t>
            </a:r>
          </a:p>
          <a:p>
            <a:endParaRPr lang="fr-FR" sz="1333" dirty="0"/>
          </a:p>
          <a:p>
            <a:r>
              <a:rPr lang="fr-FR" sz="1333" dirty="0"/>
              <a:t>Un libellé spécifique devient associable pour chaque adresse et pour chaque sortie de SAT C IN 4/8 voies LON LPT.</a:t>
            </a:r>
          </a:p>
          <a:p>
            <a:endParaRPr lang="fr-FR" sz="1333" dirty="0"/>
          </a:p>
          <a:p>
            <a:r>
              <a:rPr lang="fr-FR" sz="1333" i="1" dirty="0"/>
              <a:t>Une résistance de 46,4 KΩ, 1 %, 1/4 W est livrée avec chaque module.</a:t>
            </a:r>
          </a:p>
          <a:p>
            <a:r>
              <a:rPr lang="fr-FR" sz="1333" i="1" dirty="0"/>
              <a:t>Elle doit être placée sur le bornier du SAT C 4/8 voies Lon FTT pour les DAS à contrôle de position PA ou PS.</a:t>
            </a:r>
          </a:p>
        </p:txBody>
      </p:sp>
      <p:pic>
        <p:nvPicPr>
          <p:cNvPr id="46" name="Image 45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FF71643C-C2F1-618C-D87B-3097193E755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47" name="Image 46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00D13FB6-B6A9-67FE-C00D-E5BF5EF8D8A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  <p:sp>
        <p:nvSpPr>
          <p:cNvPr id="48" name="Rectangle 47">
            <a:extLst>
              <a:ext uri="{FF2B5EF4-FFF2-40B4-BE49-F238E27FC236}">
                <a16:creationId xmlns:a16="http://schemas.microsoft.com/office/drawing/2014/main" id="{05ACEF21-D459-3CF0-992A-624CC577CE45}"/>
              </a:ext>
            </a:extLst>
          </p:cNvPr>
          <p:cNvSpPr/>
          <p:nvPr/>
        </p:nvSpPr>
        <p:spPr>
          <a:xfrm>
            <a:off x="6256175" y="6114539"/>
            <a:ext cx="544959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800" i="1" dirty="0">
                <a:solidFill>
                  <a:schemeClr val="accent1">
                    <a:lumMod val="75000"/>
                  </a:schemeClr>
                </a:solidFill>
                <a:latin typeface="Arial" charset="0"/>
                <a:cs typeface="Arial" charset="0"/>
              </a:rPr>
              <a:t>Ces schémas ne sont pas des schémas de réalisation, se conformer aux notices d’installation des matériels; 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5525DA30-348C-BAF7-1C9C-B8D70E36B1A7}"/>
              </a:ext>
            </a:extLst>
          </p:cNvPr>
          <p:cNvSpPr txBox="1"/>
          <p:nvPr/>
        </p:nvSpPr>
        <p:spPr>
          <a:xfrm>
            <a:off x="6256174" y="2071495"/>
            <a:ext cx="544959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Faciliter l’exploitation par adressage DAS/DCT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12394921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14C39FD-FF78-42F9-E7C0-7D463B1E5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DB8E947-7B98-5C64-0E05-D2215748B4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36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81E7502-7F9D-E9BB-344B-12BB7E18FAD7}"/>
              </a:ext>
            </a:extLst>
          </p:cNvPr>
          <p:cNvSpPr/>
          <p:nvPr/>
        </p:nvSpPr>
        <p:spPr>
          <a:xfrm>
            <a:off x="8064220" y="2205733"/>
            <a:ext cx="3517997" cy="4044887"/>
          </a:xfrm>
          <a:prstGeom prst="rect">
            <a:avLst/>
          </a:prstGeom>
          <a:solidFill>
            <a:schemeClr val="tx2">
              <a:lumMod val="60000"/>
              <a:lumOff val="4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AF81050-7854-E0C0-CDEF-25C2FC7CC9AB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CMSI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(catégorie A et B) </a:t>
            </a: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: confort d’exploitation de la mise en sécurité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3AB9323D-3BA2-D5EF-4D9B-DA2E1A48B4E2}"/>
              </a:ext>
            </a:extLst>
          </p:cNvPr>
          <p:cNvGrpSpPr/>
          <p:nvPr/>
        </p:nvGrpSpPr>
        <p:grpSpPr>
          <a:xfrm>
            <a:off x="279207" y="2644617"/>
            <a:ext cx="3517997" cy="3128739"/>
            <a:chOff x="209405" y="1636410"/>
            <a:chExt cx="2638498" cy="2346554"/>
          </a:xfrm>
        </p:grpSpPr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E94E935F-AAD2-5037-6DF6-DA0871CB6EE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9405" y="1636410"/>
              <a:ext cx="2638498" cy="873164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812A2FD9-2377-A633-469E-886E6FF7068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9405" y="3263373"/>
              <a:ext cx="2638498" cy="719591"/>
            </a:xfrm>
            <a:prstGeom prst="rect">
              <a:avLst/>
            </a:prstGeom>
          </p:spPr>
        </p:pic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D66F01AD-9258-7BA5-3DC7-30BE4A044547}"/>
              </a:ext>
            </a:extLst>
          </p:cNvPr>
          <p:cNvGrpSpPr/>
          <p:nvPr/>
        </p:nvGrpSpPr>
        <p:grpSpPr>
          <a:xfrm>
            <a:off x="4136531" y="2644618"/>
            <a:ext cx="3551919" cy="3366357"/>
            <a:chOff x="3106186" y="1636410"/>
            <a:chExt cx="2663939" cy="2524768"/>
          </a:xfrm>
        </p:grpSpPr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D5396EA0-426F-5A4B-A7F9-14EDF90C04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06186" y="1636410"/>
              <a:ext cx="2663939" cy="820720"/>
            </a:xfrm>
            <a:prstGeom prst="rect">
              <a:avLst/>
            </a:prstGeom>
          </p:spPr>
        </p:pic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96A9EF43-739F-F841-252A-0A8286DD386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106187" y="3263374"/>
              <a:ext cx="2663938" cy="897804"/>
            </a:xfrm>
            <a:prstGeom prst="rect">
              <a:avLst/>
            </a:prstGeom>
          </p:spPr>
        </p:pic>
      </p:grpSp>
      <p:pic>
        <p:nvPicPr>
          <p:cNvPr id="12" name="Image 11">
            <a:extLst>
              <a:ext uri="{FF2B5EF4-FFF2-40B4-BE49-F238E27FC236}">
                <a16:creationId xmlns:a16="http://schemas.microsoft.com/office/drawing/2014/main" id="{954AC780-ABB7-61E9-25D8-1B66EEFD8806}"/>
              </a:ext>
            </a:extLst>
          </p:cNvPr>
          <p:cNvPicPr>
            <a:picLocks noChangeAspect="1"/>
          </p:cNvPicPr>
          <p:nvPr/>
        </p:nvPicPr>
        <p:blipFill>
          <a:blip r:embed="rId6">
            <a:clrChange>
              <a:clrFrom>
                <a:srgbClr val="FCFCFC"/>
              </a:clrFrom>
              <a:clrTo>
                <a:srgbClr val="FCFCF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0505" y="2293222"/>
            <a:ext cx="2666409" cy="3885313"/>
          </a:xfrm>
          <a:prstGeom prst="rect">
            <a:avLst/>
          </a:prstGeom>
        </p:spPr>
      </p:pic>
      <p:pic>
        <p:nvPicPr>
          <p:cNvPr id="13" name="Image 12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4BDE1A5A-981B-4B51-50F0-B73835DEF3B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610" y="1575353"/>
            <a:ext cx="2111376" cy="375802"/>
          </a:xfrm>
          <a:prstGeom prst="rect">
            <a:avLst/>
          </a:prstGeom>
        </p:spPr>
      </p:pic>
      <p:pic>
        <p:nvPicPr>
          <p:cNvPr id="14" name="Image 13" descr="Une image contenant texte, clipart&#10;&#10;Description générée automatiquement">
            <a:extLst>
              <a:ext uri="{FF2B5EF4-FFF2-40B4-BE49-F238E27FC236}">
                <a16:creationId xmlns:a16="http://schemas.microsoft.com/office/drawing/2014/main" id="{A8C19447-4616-0511-1E17-575304A1C9B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606" y="1575353"/>
            <a:ext cx="1492079" cy="379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46090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4BD7A7B5-9D97-45F0-16B4-855395DE989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r="17614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1550E3A-FEE3-F972-822E-F427BFDE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gamme</a:t>
            </a:r>
            <a:r>
              <a:rPr lang="en-GB" dirty="0"/>
              <a:t> influence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BFA3682-309E-9B08-8011-45711D7531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37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5917445-0E54-D280-8B2E-A5B184CC642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Mise en 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réseau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67B1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AB6DD16-1F5E-695C-7CB3-BAF4474925A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F6D2E19A-48DE-7560-BB47-1191A074916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41A319F-AC54-1E6D-B399-659261C6255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35522" b="37351"/>
          <a:stretch/>
        </p:blipFill>
        <p:spPr>
          <a:xfrm>
            <a:off x="559220" y="277158"/>
            <a:ext cx="4064810" cy="6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84381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7A85C84-E59A-E4A5-6633-7C238A0CDD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9136D45-76F6-EAEC-09FD-E596C68840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38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C740A7D-04E2-A64A-427E-5AADB277CE46}"/>
              </a:ext>
            </a:extLst>
          </p:cNvPr>
          <p:cNvSpPr/>
          <p:nvPr/>
        </p:nvSpPr>
        <p:spPr>
          <a:xfrm>
            <a:off x="147844" y="1827853"/>
            <a:ext cx="6930914" cy="1814707"/>
          </a:xfrm>
          <a:prstGeom prst="rect">
            <a:avLst/>
          </a:prstGeom>
          <a:noFill/>
          <a:ln w="952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2C0CF04-9858-DF7B-4954-6ED7888AA677}"/>
              </a:ext>
            </a:extLst>
          </p:cNvPr>
          <p:cNvSpPr/>
          <p:nvPr/>
        </p:nvSpPr>
        <p:spPr>
          <a:xfrm>
            <a:off x="219705" y="1967965"/>
            <a:ext cx="3017940" cy="1517419"/>
          </a:xfrm>
          <a:prstGeom prst="rect">
            <a:avLst/>
          </a:prstGeom>
          <a:noFill/>
          <a:ln w="952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7A402F55-61BB-A38F-0706-4C7F36AB19AC}"/>
              </a:ext>
            </a:extLst>
          </p:cNvPr>
          <p:cNvSpPr txBox="1"/>
          <p:nvPr/>
        </p:nvSpPr>
        <p:spPr>
          <a:xfrm>
            <a:off x="1125048" y="3968449"/>
            <a:ext cx="1735480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INnova FAD ECS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B09F9B74-53ED-7940-0C2C-3C4EF215DDC1}"/>
              </a:ext>
            </a:extLst>
          </p:cNvPr>
          <p:cNvSpPr txBox="1"/>
          <p:nvPr/>
        </p:nvSpPr>
        <p:spPr>
          <a:xfrm>
            <a:off x="8199626" y="3968449"/>
            <a:ext cx="1446109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INnova - UAE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E16E989-7AC3-7FA8-C613-C031FA342A9F}"/>
              </a:ext>
            </a:extLst>
          </p:cNvPr>
          <p:cNvSpPr/>
          <p:nvPr/>
        </p:nvSpPr>
        <p:spPr>
          <a:xfrm>
            <a:off x="164610" y="667901"/>
            <a:ext cx="8071020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La mise en réseau : liaisons fonctionnelles entre les tableaux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BDE6687A-436E-2016-7E6C-53C27F3FF255}"/>
              </a:ext>
            </a:extLst>
          </p:cNvPr>
          <p:cNvSpPr txBox="1"/>
          <p:nvPr/>
        </p:nvSpPr>
        <p:spPr>
          <a:xfrm>
            <a:off x="373544" y="6576165"/>
            <a:ext cx="5693113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1219170">
              <a:defRPr/>
            </a:pPr>
            <a:r>
              <a:rPr lang="fr-FR" sz="800" i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Ce schéma n’est pas un schéma de réalisation, il illustre la relation fonctionnelle entre les différents tableaux du réseau</a:t>
            </a:r>
          </a:p>
        </p:txBody>
      </p:sp>
      <p:grpSp>
        <p:nvGrpSpPr>
          <p:cNvPr id="10" name="Groupe 9">
            <a:extLst>
              <a:ext uri="{FF2B5EF4-FFF2-40B4-BE49-F238E27FC236}">
                <a16:creationId xmlns:a16="http://schemas.microsoft.com/office/drawing/2014/main" id="{817C4495-590F-8907-15F1-30BAB217C2B9}"/>
              </a:ext>
            </a:extLst>
          </p:cNvPr>
          <p:cNvGrpSpPr/>
          <p:nvPr/>
        </p:nvGrpSpPr>
        <p:grpSpPr>
          <a:xfrm>
            <a:off x="1125047" y="4416517"/>
            <a:ext cx="1735480" cy="1248139"/>
            <a:chOff x="1125047" y="4272934"/>
            <a:chExt cx="1735480" cy="1248139"/>
          </a:xfrm>
        </p:grpSpPr>
        <p:pic>
          <p:nvPicPr>
            <p:cNvPr id="11" name="Image 10">
              <a:extLst>
                <a:ext uri="{FF2B5EF4-FFF2-40B4-BE49-F238E27FC236}">
                  <a16:creationId xmlns:a16="http://schemas.microsoft.com/office/drawing/2014/main" id="{AC836A15-91B0-E622-234F-60056CBDDD5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125047" y="4272934"/>
              <a:ext cx="1735480" cy="1248139"/>
            </a:xfrm>
            <a:prstGeom prst="rect">
              <a:avLst/>
            </a:prstGeom>
          </p:spPr>
        </p:pic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577A51BF-6D57-CC26-70CB-783329BC2983}"/>
                </a:ext>
              </a:extLst>
            </p:cNvPr>
            <p:cNvSpPr txBox="1"/>
            <p:nvPr/>
          </p:nvSpPr>
          <p:spPr>
            <a:xfrm>
              <a:off x="2036634" y="5172938"/>
              <a:ext cx="304864" cy="256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1</a:t>
              </a:r>
            </a:p>
          </p:txBody>
        </p:sp>
        <p:sp>
          <p:nvSpPr>
            <p:cNvPr id="13" name="ZoneTexte 12">
              <a:extLst>
                <a:ext uri="{FF2B5EF4-FFF2-40B4-BE49-F238E27FC236}">
                  <a16:creationId xmlns:a16="http://schemas.microsoft.com/office/drawing/2014/main" id="{A054DA6A-5F77-79DF-17E9-F970C6A214E3}"/>
                </a:ext>
              </a:extLst>
            </p:cNvPr>
            <p:cNvSpPr txBox="1"/>
            <p:nvPr/>
          </p:nvSpPr>
          <p:spPr>
            <a:xfrm>
              <a:off x="2378918" y="5172938"/>
              <a:ext cx="304864" cy="25654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sz="1067" b="1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Arial"/>
                </a:rPr>
                <a:t>2</a:t>
              </a:r>
            </a:p>
          </p:txBody>
        </p:sp>
      </p:grpSp>
      <p:sp>
        <p:nvSpPr>
          <p:cNvPr id="14" name="ZoneTexte 13">
            <a:extLst>
              <a:ext uri="{FF2B5EF4-FFF2-40B4-BE49-F238E27FC236}">
                <a16:creationId xmlns:a16="http://schemas.microsoft.com/office/drawing/2014/main" id="{CA4E8EB9-DE20-1AA0-EF1B-448A07CB9C57}"/>
              </a:ext>
            </a:extLst>
          </p:cNvPr>
          <p:cNvSpPr txBox="1"/>
          <p:nvPr/>
        </p:nvSpPr>
        <p:spPr>
          <a:xfrm>
            <a:off x="1375976" y="3979967"/>
            <a:ext cx="3048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endParaRPr lang="fr-FR" sz="1067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D6EB16AE-142B-85DD-ACD0-D523B1C00E62}"/>
              </a:ext>
            </a:extLst>
          </p:cNvPr>
          <p:cNvSpPr txBox="1"/>
          <p:nvPr/>
        </p:nvSpPr>
        <p:spPr>
          <a:xfrm>
            <a:off x="1978884" y="3986389"/>
            <a:ext cx="3048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endParaRPr lang="fr-FR" sz="1067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F3BF9177-362D-F568-2271-B1EEE36B6A44}"/>
              </a:ext>
            </a:extLst>
          </p:cNvPr>
          <p:cNvCxnSpPr>
            <a:cxnSpLocks/>
            <a:stCxn id="52" idx="3"/>
            <a:endCxn id="43" idx="0"/>
          </p:cNvCxnSpPr>
          <p:nvPr/>
        </p:nvCxnSpPr>
        <p:spPr>
          <a:xfrm>
            <a:off x="7240469" y="2798766"/>
            <a:ext cx="2366722" cy="1116707"/>
          </a:xfrm>
          <a:prstGeom prst="bentConnector2">
            <a:avLst/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necteur : en angle 16">
            <a:extLst>
              <a:ext uri="{FF2B5EF4-FFF2-40B4-BE49-F238E27FC236}">
                <a16:creationId xmlns:a16="http://schemas.microsoft.com/office/drawing/2014/main" id="{DA66867F-61FA-2654-81A4-C5733B9C2466}"/>
              </a:ext>
            </a:extLst>
          </p:cNvPr>
          <p:cNvCxnSpPr>
            <a:cxnSpLocks/>
            <a:stCxn id="29" idx="2"/>
            <a:endCxn id="34" idx="0"/>
          </p:cNvCxnSpPr>
          <p:nvPr/>
        </p:nvCxnSpPr>
        <p:spPr>
          <a:xfrm rot="16200000" flipH="1">
            <a:off x="4579010" y="3033302"/>
            <a:ext cx="915343" cy="851288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Image 17">
            <a:extLst>
              <a:ext uri="{FF2B5EF4-FFF2-40B4-BE49-F238E27FC236}">
                <a16:creationId xmlns:a16="http://schemas.microsoft.com/office/drawing/2014/main" id="{3E459126-2ED1-C0AB-EB26-2F43A9DB1E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78991" y="2025081"/>
            <a:ext cx="948140" cy="1146401"/>
          </a:xfrm>
          <a:prstGeom prst="rect">
            <a:avLst/>
          </a:prstGeom>
        </p:spPr>
      </p:pic>
      <p:pic>
        <p:nvPicPr>
          <p:cNvPr id="19" name="Image 18">
            <a:extLst>
              <a:ext uri="{FF2B5EF4-FFF2-40B4-BE49-F238E27FC236}">
                <a16:creationId xmlns:a16="http://schemas.microsoft.com/office/drawing/2014/main" id="{0DAB5949-C3EB-53FB-6E60-E22B9BACD774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817" y="2034945"/>
            <a:ext cx="959652" cy="883708"/>
          </a:xfrm>
          <a:prstGeom prst="rect">
            <a:avLst/>
          </a:prstGeom>
        </p:spPr>
      </p:pic>
      <p:pic>
        <p:nvPicPr>
          <p:cNvPr id="20" name="Image 19">
            <a:extLst>
              <a:ext uri="{FF2B5EF4-FFF2-40B4-BE49-F238E27FC236}">
                <a16:creationId xmlns:a16="http://schemas.microsoft.com/office/drawing/2014/main" id="{36A6AD14-E1B4-4C40-E7A3-B93FC63CB07E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28591" y="2062284"/>
            <a:ext cx="959652" cy="883708"/>
          </a:xfrm>
          <a:prstGeom prst="rect">
            <a:avLst/>
          </a:prstGeom>
        </p:spPr>
      </p:pic>
      <p:sp>
        <p:nvSpPr>
          <p:cNvPr id="21" name="ZoneTexte 20">
            <a:extLst>
              <a:ext uri="{FF2B5EF4-FFF2-40B4-BE49-F238E27FC236}">
                <a16:creationId xmlns:a16="http://schemas.microsoft.com/office/drawing/2014/main" id="{59BBC51F-2447-9488-5FE0-6DC92A996F5A}"/>
              </a:ext>
            </a:extLst>
          </p:cNvPr>
          <p:cNvSpPr txBox="1"/>
          <p:nvPr/>
        </p:nvSpPr>
        <p:spPr>
          <a:xfrm>
            <a:off x="3459310" y="2058347"/>
            <a:ext cx="664989" cy="28383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CMSI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079512FC-EA0B-1811-544F-D14BBF5CBA2F}"/>
              </a:ext>
            </a:extLst>
          </p:cNvPr>
          <p:cNvSpPr/>
          <p:nvPr/>
        </p:nvSpPr>
        <p:spPr>
          <a:xfrm>
            <a:off x="3348897" y="1973431"/>
            <a:ext cx="3415887" cy="1517419"/>
          </a:xfrm>
          <a:prstGeom prst="rect">
            <a:avLst/>
          </a:prstGeom>
          <a:noFill/>
          <a:ln w="952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23" name="ZoneTexte 22">
            <a:extLst>
              <a:ext uri="{FF2B5EF4-FFF2-40B4-BE49-F238E27FC236}">
                <a16:creationId xmlns:a16="http://schemas.microsoft.com/office/drawing/2014/main" id="{D67F60F9-23BC-848D-26EB-D2B436CF8225}"/>
              </a:ext>
            </a:extLst>
          </p:cNvPr>
          <p:cNvSpPr txBox="1"/>
          <p:nvPr/>
        </p:nvSpPr>
        <p:spPr>
          <a:xfrm>
            <a:off x="309897" y="2035486"/>
            <a:ext cx="664989" cy="28383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ECS</a:t>
            </a:r>
          </a:p>
        </p:txBody>
      </p:sp>
      <p:sp>
        <p:nvSpPr>
          <p:cNvPr id="24" name="ZoneTexte 23">
            <a:extLst>
              <a:ext uri="{FF2B5EF4-FFF2-40B4-BE49-F238E27FC236}">
                <a16:creationId xmlns:a16="http://schemas.microsoft.com/office/drawing/2014/main" id="{FDC2179F-33FF-59B8-E9E1-6AECC6AB2632}"/>
              </a:ext>
            </a:extLst>
          </p:cNvPr>
          <p:cNvSpPr txBox="1"/>
          <p:nvPr/>
        </p:nvSpPr>
        <p:spPr>
          <a:xfrm>
            <a:off x="6869577" y="2410345"/>
            <a:ext cx="3048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endParaRPr lang="fr-FR" sz="1067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25" name="ZoneTexte 24">
            <a:extLst>
              <a:ext uri="{FF2B5EF4-FFF2-40B4-BE49-F238E27FC236}">
                <a16:creationId xmlns:a16="http://schemas.microsoft.com/office/drawing/2014/main" id="{9F36CFB1-1A27-D8F9-316B-87960FB045F2}"/>
              </a:ext>
            </a:extLst>
          </p:cNvPr>
          <p:cNvSpPr txBox="1"/>
          <p:nvPr/>
        </p:nvSpPr>
        <p:spPr>
          <a:xfrm>
            <a:off x="1626006" y="2479701"/>
            <a:ext cx="304864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1</a:t>
            </a:r>
          </a:p>
        </p:txBody>
      </p:sp>
      <p:sp>
        <p:nvSpPr>
          <p:cNvPr id="26" name="ZoneTexte 25">
            <a:extLst>
              <a:ext uri="{FF2B5EF4-FFF2-40B4-BE49-F238E27FC236}">
                <a16:creationId xmlns:a16="http://schemas.microsoft.com/office/drawing/2014/main" id="{68BEC315-E29B-AD36-E405-80E9EE6B8786}"/>
              </a:ext>
            </a:extLst>
          </p:cNvPr>
          <p:cNvSpPr txBox="1"/>
          <p:nvPr/>
        </p:nvSpPr>
        <p:spPr>
          <a:xfrm>
            <a:off x="2635282" y="2479701"/>
            <a:ext cx="304864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2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9E05B981-DE2F-DEAD-68DD-4292B2C1764E}"/>
              </a:ext>
            </a:extLst>
          </p:cNvPr>
          <p:cNvSpPr/>
          <p:nvPr/>
        </p:nvSpPr>
        <p:spPr>
          <a:xfrm>
            <a:off x="220493" y="3916618"/>
            <a:ext cx="2940134" cy="2433003"/>
          </a:xfrm>
          <a:prstGeom prst="rect">
            <a:avLst/>
          </a:prstGeom>
          <a:noFill/>
          <a:ln w="952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28" name="Image 27">
            <a:extLst>
              <a:ext uri="{FF2B5EF4-FFF2-40B4-BE49-F238E27FC236}">
                <a16:creationId xmlns:a16="http://schemas.microsoft.com/office/drawing/2014/main" id="{4733B183-7735-862E-625B-8CCC01A30E0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48797" y="2039070"/>
            <a:ext cx="948140" cy="1146401"/>
          </a:xfrm>
          <a:prstGeom prst="rect">
            <a:avLst/>
          </a:prstGeom>
        </p:spPr>
      </p:pic>
      <p:sp>
        <p:nvSpPr>
          <p:cNvPr id="29" name="ZoneTexte 28">
            <a:extLst>
              <a:ext uri="{FF2B5EF4-FFF2-40B4-BE49-F238E27FC236}">
                <a16:creationId xmlns:a16="http://schemas.microsoft.com/office/drawing/2014/main" id="{F61A4610-63D1-9A3D-8A38-8AC6D044C6F3}"/>
              </a:ext>
            </a:extLst>
          </p:cNvPr>
          <p:cNvSpPr txBox="1"/>
          <p:nvPr/>
        </p:nvSpPr>
        <p:spPr>
          <a:xfrm>
            <a:off x="4458605" y="2744730"/>
            <a:ext cx="304864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3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01EE1C76-31A0-0CD5-0957-00E21DF6E91E}"/>
              </a:ext>
            </a:extLst>
          </p:cNvPr>
          <p:cNvSpPr txBox="1"/>
          <p:nvPr/>
        </p:nvSpPr>
        <p:spPr>
          <a:xfrm>
            <a:off x="5655578" y="2744730"/>
            <a:ext cx="304864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4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CA9BB6CF-892A-D673-ABFA-1796129C8A3C}"/>
              </a:ext>
            </a:extLst>
          </p:cNvPr>
          <p:cNvSpPr txBox="1"/>
          <p:nvPr/>
        </p:nvSpPr>
        <p:spPr>
          <a:xfrm>
            <a:off x="220494" y="5912548"/>
            <a:ext cx="2940134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Face avant distribuée d'un ECS ;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Exploitation / consultation à distance.</a:t>
            </a:r>
          </a:p>
        </p:txBody>
      </p:sp>
      <p:pic>
        <p:nvPicPr>
          <p:cNvPr id="32" name="Image 31">
            <a:extLst>
              <a:ext uri="{FF2B5EF4-FFF2-40B4-BE49-F238E27FC236}">
                <a16:creationId xmlns:a16="http://schemas.microsoft.com/office/drawing/2014/main" id="{F50F7476-186C-03C8-6475-DBD6F563AC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5886" y="4416517"/>
            <a:ext cx="1390214" cy="1508787"/>
          </a:xfrm>
          <a:prstGeom prst="rect">
            <a:avLst/>
          </a:prstGeom>
        </p:spPr>
      </p:pic>
      <p:sp>
        <p:nvSpPr>
          <p:cNvPr id="33" name="ZoneTexte 32">
            <a:extLst>
              <a:ext uri="{FF2B5EF4-FFF2-40B4-BE49-F238E27FC236}">
                <a16:creationId xmlns:a16="http://schemas.microsoft.com/office/drawing/2014/main" id="{292A92FE-C5B6-1012-4EFE-AFC6BBCFC0B0}"/>
              </a:ext>
            </a:extLst>
          </p:cNvPr>
          <p:cNvSpPr txBox="1"/>
          <p:nvPr/>
        </p:nvSpPr>
        <p:spPr>
          <a:xfrm>
            <a:off x="5504996" y="3968449"/>
            <a:ext cx="1381103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INnova FAD CMSI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209FD14-650A-1559-8205-9611370C41C7}"/>
              </a:ext>
            </a:extLst>
          </p:cNvPr>
          <p:cNvSpPr/>
          <p:nvPr/>
        </p:nvSpPr>
        <p:spPr>
          <a:xfrm>
            <a:off x="3838369" y="3916618"/>
            <a:ext cx="3247911" cy="2433003"/>
          </a:xfrm>
          <a:prstGeom prst="rect">
            <a:avLst/>
          </a:prstGeom>
          <a:noFill/>
          <a:ln w="952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D2478E51-0235-F8B9-F2AD-E1EA198181F5}"/>
              </a:ext>
            </a:extLst>
          </p:cNvPr>
          <p:cNvSpPr txBox="1"/>
          <p:nvPr/>
        </p:nvSpPr>
        <p:spPr>
          <a:xfrm>
            <a:off x="6163553" y="5524077"/>
            <a:ext cx="304864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3</a:t>
            </a:r>
          </a:p>
        </p:txBody>
      </p:sp>
      <p:sp>
        <p:nvSpPr>
          <p:cNvPr id="36" name="ZoneTexte 35">
            <a:extLst>
              <a:ext uri="{FF2B5EF4-FFF2-40B4-BE49-F238E27FC236}">
                <a16:creationId xmlns:a16="http://schemas.microsoft.com/office/drawing/2014/main" id="{0CC5452D-3480-6215-900A-3C0F02F9CD5D}"/>
              </a:ext>
            </a:extLst>
          </p:cNvPr>
          <p:cNvSpPr txBox="1"/>
          <p:nvPr/>
        </p:nvSpPr>
        <p:spPr>
          <a:xfrm>
            <a:off x="6524825" y="5524077"/>
            <a:ext cx="304864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4</a:t>
            </a: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8449650F-7A5B-A1CC-763B-A8A9E00678AD}"/>
              </a:ext>
            </a:extLst>
          </p:cNvPr>
          <p:cNvSpPr txBox="1"/>
          <p:nvPr/>
        </p:nvSpPr>
        <p:spPr>
          <a:xfrm>
            <a:off x="3838369" y="5912548"/>
            <a:ext cx="3240390" cy="4207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Matériel central optionnel du CMSI ;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Permet une exploitation en mode miroir.</a:t>
            </a:r>
          </a:p>
        </p:txBody>
      </p:sp>
      <p:pic>
        <p:nvPicPr>
          <p:cNvPr id="38" name="Image 37">
            <a:extLst>
              <a:ext uri="{FF2B5EF4-FFF2-40B4-BE49-F238E27FC236}">
                <a16:creationId xmlns:a16="http://schemas.microsoft.com/office/drawing/2014/main" id="{45F81D81-DD7A-00A3-2F98-EB8C8E2ECE99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199626" y="4224962"/>
            <a:ext cx="1446109" cy="1554017"/>
          </a:xfrm>
          <a:prstGeom prst="rect">
            <a:avLst/>
          </a:prstGeom>
        </p:spPr>
      </p:pic>
      <p:sp>
        <p:nvSpPr>
          <p:cNvPr id="39" name="ZoneTexte 38">
            <a:extLst>
              <a:ext uri="{FF2B5EF4-FFF2-40B4-BE49-F238E27FC236}">
                <a16:creationId xmlns:a16="http://schemas.microsoft.com/office/drawing/2014/main" id="{1AE25AF5-FDEA-82A5-36D4-A1488936C877}"/>
              </a:ext>
            </a:extLst>
          </p:cNvPr>
          <p:cNvSpPr txBox="1"/>
          <p:nvPr/>
        </p:nvSpPr>
        <p:spPr>
          <a:xfrm>
            <a:off x="7349225" y="4339706"/>
            <a:ext cx="3048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endParaRPr lang="fr-FR" sz="1067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8A976490-5A3C-F765-1461-7E7A68DBB75A}"/>
              </a:ext>
            </a:extLst>
          </p:cNvPr>
          <p:cNvSpPr txBox="1"/>
          <p:nvPr/>
        </p:nvSpPr>
        <p:spPr>
          <a:xfrm>
            <a:off x="7944713" y="4542906"/>
            <a:ext cx="3048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endParaRPr lang="fr-FR" sz="1067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sp>
        <p:nvSpPr>
          <p:cNvPr id="41" name="ZoneTexte 40">
            <a:extLst>
              <a:ext uri="{FF2B5EF4-FFF2-40B4-BE49-F238E27FC236}">
                <a16:creationId xmlns:a16="http://schemas.microsoft.com/office/drawing/2014/main" id="{2710DA85-C775-88EC-83DE-6928E9EE61CF}"/>
              </a:ext>
            </a:extLst>
          </p:cNvPr>
          <p:cNvSpPr txBox="1"/>
          <p:nvPr/>
        </p:nvSpPr>
        <p:spPr>
          <a:xfrm>
            <a:off x="7351512" y="4339706"/>
            <a:ext cx="304864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endParaRPr lang="fr-FR" sz="1067" b="1" dirty="0">
              <a:solidFill>
                <a:prstClr val="black">
                  <a:lumMod val="65000"/>
                  <a:lumOff val="35000"/>
                </a:prstClr>
              </a:solidFill>
              <a:latin typeface="Arial"/>
            </a:endParaRPr>
          </a:p>
        </p:txBody>
      </p:sp>
      <p:pic>
        <p:nvPicPr>
          <p:cNvPr id="42" name="Image 41">
            <a:extLst>
              <a:ext uri="{FF2B5EF4-FFF2-40B4-BE49-F238E27FC236}">
                <a16:creationId xmlns:a16="http://schemas.microsoft.com/office/drawing/2014/main" id="{6B60E8B9-A09C-A3F3-CAD0-DDF7570A4B25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281052" y="4418930"/>
            <a:ext cx="1214456" cy="969631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C8FA39FE-540F-B7F4-C12A-5C1557575459}"/>
              </a:ext>
            </a:extLst>
          </p:cNvPr>
          <p:cNvSpPr/>
          <p:nvPr/>
        </p:nvSpPr>
        <p:spPr>
          <a:xfrm>
            <a:off x="7342240" y="3915473"/>
            <a:ext cx="4529901" cy="2434149"/>
          </a:xfrm>
          <a:prstGeom prst="rect">
            <a:avLst/>
          </a:prstGeom>
          <a:noFill/>
          <a:ln w="9525"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44" name="ZoneTexte 43">
            <a:extLst>
              <a:ext uri="{FF2B5EF4-FFF2-40B4-BE49-F238E27FC236}">
                <a16:creationId xmlns:a16="http://schemas.microsoft.com/office/drawing/2014/main" id="{9320F8D3-AFC8-9AAE-4197-3DD80D15F760}"/>
              </a:ext>
            </a:extLst>
          </p:cNvPr>
          <p:cNvSpPr txBox="1"/>
          <p:nvPr/>
        </p:nvSpPr>
        <p:spPr>
          <a:xfrm>
            <a:off x="10281052" y="3968449"/>
            <a:ext cx="1251231" cy="256545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Optima Vision</a:t>
            </a:r>
          </a:p>
        </p:txBody>
      </p:sp>
      <p:sp>
        <p:nvSpPr>
          <p:cNvPr id="45" name="ZoneTexte 44">
            <a:extLst>
              <a:ext uri="{FF2B5EF4-FFF2-40B4-BE49-F238E27FC236}">
                <a16:creationId xmlns:a16="http://schemas.microsoft.com/office/drawing/2014/main" id="{176AFA63-0EEC-2E85-2006-4CAF77E1AA7D}"/>
              </a:ext>
            </a:extLst>
          </p:cNvPr>
          <p:cNvSpPr txBox="1"/>
          <p:nvPr/>
        </p:nvSpPr>
        <p:spPr>
          <a:xfrm>
            <a:off x="8901687" y="5366239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3</a:t>
            </a:r>
          </a:p>
        </p:txBody>
      </p:sp>
      <p:sp>
        <p:nvSpPr>
          <p:cNvPr id="46" name="ZoneTexte 45">
            <a:extLst>
              <a:ext uri="{FF2B5EF4-FFF2-40B4-BE49-F238E27FC236}">
                <a16:creationId xmlns:a16="http://schemas.microsoft.com/office/drawing/2014/main" id="{5ED43504-587F-A0EB-7C91-1AA10CEEFE77}"/>
              </a:ext>
            </a:extLst>
          </p:cNvPr>
          <p:cNvSpPr txBox="1"/>
          <p:nvPr/>
        </p:nvSpPr>
        <p:spPr>
          <a:xfrm>
            <a:off x="9248050" y="5366239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4</a:t>
            </a:r>
          </a:p>
        </p:txBody>
      </p:sp>
      <p:sp>
        <p:nvSpPr>
          <p:cNvPr id="47" name="ZoneTexte 46">
            <a:extLst>
              <a:ext uri="{FF2B5EF4-FFF2-40B4-BE49-F238E27FC236}">
                <a16:creationId xmlns:a16="http://schemas.microsoft.com/office/drawing/2014/main" id="{6F56601D-5488-D1B8-114E-BD6624C0FFA8}"/>
              </a:ext>
            </a:extLst>
          </p:cNvPr>
          <p:cNvSpPr txBox="1"/>
          <p:nvPr/>
        </p:nvSpPr>
        <p:spPr>
          <a:xfrm>
            <a:off x="8901687" y="5000311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1</a:t>
            </a:r>
          </a:p>
        </p:txBody>
      </p:sp>
      <p:sp>
        <p:nvSpPr>
          <p:cNvPr id="48" name="ZoneTexte 47">
            <a:extLst>
              <a:ext uri="{FF2B5EF4-FFF2-40B4-BE49-F238E27FC236}">
                <a16:creationId xmlns:a16="http://schemas.microsoft.com/office/drawing/2014/main" id="{22AF7D21-F72C-FDD4-A545-185722E6C6CF}"/>
              </a:ext>
            </a:extLst>
          </p:cNvPr>
          <p:cNvSpPr txBox="1"/>
          <p:nvPr/>
        </p:nvSpPr>
        <p:spPr>
          <a:xfrm>
            <a:off x="9248050" y="5000311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2</a:t>
            </a:r>
          </a:p>
        </p:txBody>
      </p:sp>
      <p:sp>
        <p:nvSpPr>
          <p:cNvPr id="49" name="ZoneTexte 48">
            <a:extLst>
              <a:ext uri="{FF2B5EF4-FFF2-40B4-BE49-F238E27FC236}">
                <a16:creationId xmlns:a16="http://schemas.microsoft.com/office/drawing/2014/main" id="{7D6CA824-46FF-CB0B-9AE7-D3BF77EA6C1F}"/>
              </a:ext>
            </a:extLst>
          </p:cNvPr>
          <p:cNvSpPr txBox="1"/>
          <p:nvPr/>
        </p:nvSpPr>
        <p:spPr>
          <a:xfrm>
            <a:off x="7351512" y="5748336"/>
            <a:ext cx="4529900" cy="5849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Consultation à distance ;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Synthèse des centrales raccordées ;</a:t>
            </a:r>
          </a:p>
          <a:p>
            <a:pPr marL="228594" indent="-228594" defTabSz="914377">
              <a:buFont typeface="Wingdings" panose="05000000000000000000" pitchFamily="2" charset="2"/>
              <a:buChar char="§"/>
              <a:defRPr/>
            </a:pPr>
            <a:r>
              <a:rPr lang="fr-FR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Interactions avec le SSI. </a:t>
            </a:r>
          </a:p>
        </p:txBody>
      </p:sp>
      <p:sp>
        <p:nvSpPr>
          <p:cNvPr id="50" name="ZoneTexte 49">
            <a:extLst>
              <a:ext uri="{FF2B5EF4-FFF2-40B4-BE49-F238E27FC236}">
                <a16:creationId xmlns:a16="http://schemas.microsoft.com/office/drawing/2014/main" id="{CC299296-0987-C9BC-94F2-2FBB36CA38A4}"/>
              </a:ext>
            </a:extLst>
          </p:cNvPr>
          <p:cNvSpPr txBox="1"/>
          <p:nvPr/>
        </p:nvSpPr>
        <p:spPr>
          <a:xfrm>
            <a:off x="6935605" y="2174173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1</a:t>
            </a:r>
          </a:p>
        </p:txBody>
      </p:sp>
      <p:sp>
        <p:nvSpPr>
          <p:cNvPr id="51" name="ZoneTexte 50">
            <a:extLst>
              <a:ext uri="{FF2B5EF4-FFF2-40B4-BE49-F238E27FC236}">
                <a16:creationId xmlns:a16="http://schemas.microsoft.com/office/drawing/2014/main" id="{4A46B94A-A7A9-38AF-B8FB-E09865A39793}"/>
              </a:ext>
            </a:extLst>
          </p:cNvPr>
          <p:cNvSpPr txBox="1"/>
          <p:nvPr/>
        </p:nvSpPr>
        <p:spPr>
          <a:xfrm>
            <a:off x="6935605" y="2422333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2</a:t>
            </a:r>
          </a:p>
        </p:txBody>
      </p:sp>
      <p:sp>
        <p:nvSpPr>
          <p:cNvPr id="52" name="ZoneTexte 51">
            <a:extLst>
              <a:ext uri="{FF2B5EF4-FFF2-40B4-BE49-F238E27FC236}">
                <a16:creationId xmlns:a16="http://schemas.microsoft.com/office/drawing/2014/main" id="{9B604990-8C68-249E-BEBE-5E9024C7631E}"/>
              </a:ext>
            </a:extLst>
          </p:cNvPr>
          <p:cNvSpPr txBox="1"/>
          <p:nvPr/>
        </p:nvSpPr>
        <p:spPr>
          <a:xfrm>
            <a:off x="6935605" y="2670493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3</a:t>
            </a:r>
          </a:p>
        </p:txBody>
      </p:sp>
      <p:sp>
        <p:nvSpPr>
          <p:cNvPr id="53" name="ZoneTexte 52">
            <a:extLst>
              <a:ext uri="{FF2B5EF4-FFF2-40B4-BE49-F238E27FC236}">
                <a16:creationId xmlns:a16="http://schemas.microsoft.com/office/drawing/2014/main" id="{64BA6CF9-78E1-EA59-7D3D-27772895E60F}"/>
              </a:ext>
            </a:extLst>
          </p:cNvPr>
          <p:cNvSpPr txBox="1"/>
          <p:nvPr/>
        </p:nvSpPr>
        <p:spPr>
          <a:xfrm>
            <a:off x="6935605" y="2918653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4</a:t>
            </a:r>
          </a:p>
        </p:txBody>
      </p:sp>
      <p:sp>
        <p:nvSpPr>
          <p:cNvPr id="54" name="ZoneTexte 53">
            <a:extLst>
              <a:ext uri="{FF2B5EF4-FFF2-40B4-BE49-F238E27FC236}">
                <a16:creationId xmlns:a16="http://schemas.microsoft.com/office/drawing/2014/main" id="{245D25CB-A423-0EF9-1D5C-230E1E70E0BF}"/>
              </a:ext>
            </a:extLst>
          </p:cNvPr>
          <p:cNvSpPr txBox="1"/>
          <p:nvPr/>
        </p:nvSpPr>
        <p:spPr>
          <a:xfrm>
            <a:off x="10878568" y="5499397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3</a:t>
            </a:r>
          </a:p>
        </p:txBody>
      </p:sp>
      <p:sp>
        <p:nvSpPr>
          <p:cNvPr id="55" name="ZoneTexte 54">
            <a:extLst>
              <a:ext uri="{FF2B5EF4-FFF2-40B4-BE49-F238E27FC236}">
                <a16:creationId xmlns:a16="http://schemas.microsoft.com/office/drawing/2014/main" id="{904E95ED-689B-3526-C120-F7CADE1AB738}"/>
              </a:ext>
            </a:extLst>
          </p:cNvPr>
          <p:cNvSpPr txBox="1"/>
          <p:nvPr/>
        </p:nvSpPr>
        <p:spPr>
          <a:xfrm>
            <a:off x="11224931" y="5499397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4</a:t>
            </a:r>
          </a:p>
        </p:txBody>
      </p:sp>
      <p:sp>
        <p:nvSpPr>
          <p:cNvPr id="56" name="ZoneTexte 55">
            <a:extLst>
              <a:ext uri="{FF2B5EF4-FFF2-40B4-BE49-F238E27FC236}">
                <a16:creationId xmlns:a16="http://schemas.microsoft.com/office/drawing/2014/main" id="{482F23F1-246F-E728-360B-AA0E4BBBFF6C}"/>
              </a:ext>
            </a:extLst>
          </p:cNvPr>
          <p:cNvSpPr txBox="1"/>
          <p:nvPr/>
        </p:nvSpPr>
        <p:spPr>
          <a:xfrm>
            <a:off x="10878568" y="5133469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1</a:t>
            </a:r>
          </a:p>
        </p:txBody>
      </p:sp>
      <p:sp>
        <p:nvSpPr>
          <p:cNvPr id="57" name="ZoneTexte 56">
            <a:extLst>
              <a:ext uri="{FF2B5EF4-FFF2-40B4-BE49-F238E27FC236}">
                <a16:creationId xmlns:a16="http://schemas.microsoft.com/office/drawing/2014/main" id="{1569B909-E436-36B6-2465-95AEB4C45F74}"/>
              </a:ext>
            </a:extLst>
          </p:cNvPr>
          <p:cNvSpPr txBox="1"/>
          <p:nvPr/>
        </p:nvSpPr>
        <p:spPr>
          <a:xfrm>
            <a:off x="11224931" y="5133469"/>
            <a:ext cx="304864" cy="256545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2</a:t>
            </a:r>
          </a:p>
        </p:txBody>
      </p:sp>
      <p:cxnSp>
        <p:nvCxnSpPr>
          <p:cNvPr id="58" name="Connecteur : en angle 57">
            <a:extLst>
              <a:ext uri="{FF2B5EF4-FFF2-40B4-BE49-F238E27FC236}">
                <a16:creationId xmlns:a16="http://schemas.microsoft.com/office/drawing/2014/main" id="{5EB7FD57-E001-A11F-C879-A05BD02BCB63}"/>
              </a:ext>
            </a:extLst>
          </p:cNvPr>
          <p:cNvCxnSpPr>
            <a:cxnSpLocks/>
            <a:stCxn id="30" idx="2"/>
            <a:endCxn id="34" idx="0"/>
          </p:cNvCxnSpPr>
          <p:nvPr/>
        </p:nvCxnSpPr>
        <p:spPr>
          <a:xfrm rot="5400000">
            <a:off x="5177497" y="3286104"/>
            <a:ext cx="915343" cy="34568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ZoneTexte 58">
            <a:extLst>
              <a:ext uri="{FF2B5EF4-FFF2-40B4-BE49-F238E27FC236}">
                <a16:creationId xmlns:a16="http://schemas.microsoft.com/office/drawing/2014/main" id="{DF2EC52F-64EA-62ED-94DD-7E54521BDF56}"/>
              </a:ext>
            </a:extLst>
          </p:cNvPr>
          <p:cNvSpPr txBox="1"/>
          <p:nvPr/>
        </p:nvSpPr>
        <p:spPr>
          <a:xfrm>
            <a:off x="3957115" y="3773387"/>
            <a:ext cx="664990" cy="28383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MCO</a:t>
            </a:r>
          </a:p>
        </p:txBody>
      </p:sp>
      <p:sp>
        <p:nvSpPr>
          <p:cNvPr id="60" name="ZoneTexte 59">
            <a:extLst>
              <a:ext uri="{FF2B5EF4-FFF2-40B4-BE49-F238E27FC236}">
                <a16:creationId xmlns:a16="http://schemas.microsoft.com/office/drawing/2014/main" id="{E9D17291-114A-D541-3D4D-B53F2CFBC307}"/>
              </a:ext>
            </a:extLst>
          </p:cNvPr>
          <p:cNvSpPr txBox="1"/>
          <p:nvPr/>
        </p:nvSpPr>
        <p:spPr>
          <a:xfrm>
            <a:off x="7426139" y="3773387"/>
            <a:ext cx="664989" cy="28383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UAE</a:t>
            </a:r>
          </a:p>
        </p:txBody>
      </p:sp>
      <p:sp>
        <p:nvSpPr>
          <p:cNvPr id="61" name="ZoneTexte 60">
            <a:extLst>
              <a:ext uri="{FF2B5EF4-FFF2-40B4-BE49-F238E27FC236}">
                <a16:creationId xmlns:a16="http://schemas.microsoft.com/office/drawing/2014/main" id="{04045A0A-6989-73B2-D127-023EAA256A47}"/>
              </a:ext>
            </a:extLst>
          </p:cNvPr>
          <p:cNvSpPr txBox="1"/>
          <p:nvPr/>
        </p:nvSpPr>
        <p:spPr>
          <a:xfrm>
            <a:off x="326663" y="3773387"/>
            <a:ext cx="664989" cy="283837"/>
          </a:xfrm>
          <a:prstGeom prst="flowChartAlternateProcess">
            <a:avLst/>
          </a:prstGeom>
          <a:solidFill>
            <a:schemeClr val="accent1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 defTabSz="1219170">
              <a:defRPr/>
            </a:pPr>
            <a:r>
              <a:rPr lang="fr-FR" sz="1067" b="1" dirty="0">
                <a:solidFill>
                  <a:prstClr val="black">
                    <a:lumMod val="65000"/>
                    <a:lumOff val="35000"/>
                  </a:prstClr>
                </a:solidFill>
                <a:latin typeface="Arial"/>
              </a:rPr>
              <a:t>FAD</a:t>
            </a:r>
          </a:p>
        </p:txBody>
      </p:sp>
      <p:cxnSp>
        <p:nvCxnSpPr>
          <p:cNvPr id="62" name="Connecteur : en angle 61">
            <a:extLst>
              <a:ext uri="{FF2B5EF4-FFF2-40B4-BE49-F238E27FC236}">
                <a16:creationId xmlns:a16="http://schemas.microsoft.com/office/drawing/2014/main" id="{E7E91D5C-E207-C6A6-D1A1-A131BCF01BAB}"/>
              </a:ext>
            </a:extLst>
          </p:cNvPr>
          <p:cNvCxnSpPr>
            <a:cxnSpLocks/>
            <a:stCxn id="25" idx="2"/>
            <a:endCxn id="27" idx="0"/>
          </p:cNvCxnSpPr>
          <p:nvPr/>
        </p:nvCxnSpPr>
        <p:spPr>
          <a:xfrm rot="5400000">
            <a:off x="1144313" y="3282493"/>
            <a:ext cx="1180372" cy="8787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eur : en angle 62">
            <a:extLst>
              <a:ext uri="{FF2B5EF4-FFF2-40B4-BE49-F238E27FC236}">
                <a16:creationId xmlns:a16="http://schemas.microsoft.com/office/drawing/2014/main" id="{97ED29E1-6A15-329B-7DC3-B6AF5DA193E1}"/>
              </a:ext>
            </a:extLst>
          </p:cNvPr>
          <p:cNvCxnSpPr>
            <a:cxnSpLocks/>
            <a:stCxn id="26" idx="2"/>
            <a:endCxn id="27" idx="0"/>
          </p:cNvCxnSpPr>
          <p:nvPr/>
        </p:nvCxnSpPr>
        <p:spPr>
          <a:xfrm rot="5400000">
            <a:off x="1648951" y="2777855"/>
            <a:ext cx="1180372" cy="10971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043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A83729F-B90C-6796-73F0-BE659A5660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AE92D8E-C630-E5B8-10F6-1C16C1F39E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39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737A5ACE-FE9B-AC9F-2115-754B3604CD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7718" y="3096439"/>
            <a:ext cx="6319367" cy="3036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063BA0F-ABCF-6B47-BEFA-E582CB85F8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8567" y="3096438"/>
            <a:ext cx="4346308" cy="1401419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41055DE-2241-7889-A9D5-E3FEE8A46D1C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La communication native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10354F-1378-A73E-F11C-CB8D26150E49}"/>
              </a:ext>
            </a:extLst>
          </p:cNvPr>
          <p:cNvSpPr/>
          <p:nvPr/>
        </p:nvSpPr>
        <p:spPr>
          <a:xfrm>
            <a:off x="567718" y="2032790"/>
            <a:ext cx="11317157" cy="91281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594" indent="-228594" algn="just">
              <a:buFont typeface="Wingdings" panose="05000000000000000000" pitchFamily="2" charset="2"/>
              <a:buChar char="§"/>
            </a:pPr>
            <a:r>
              <a:rPr lang="fr-FR" sz="1333" dirty="0"/>
              <a:t>Le réseau Ethernet est utilisé pour la transmission d'information de centrale à un ou des superviseurs ou pour le téléchargement des programmations dans toutes les centrales depuis un seul point.</a:t>
            </a:r>
          </a:p>
          <a:p>
            <a:pPr algn="just"/>
            <a:r>
              <a:rPr lang="fr-FR" sz="1333" dirty="0"/>
              <a:t> </a:t>
            </a:r>
          </a:p>
          <a:p>
            <a:pPr marL="228594" indent="-228594" algn="just">
              <a:buFont typeface="Wingdings" panose="05000000000000000000" pitchFamily="2" charset="2"/>
              <a:buChar char="§"/>
            </a:pPr>
            <a:r>
              <a:rPr lang="fr-FR" sz="1333" dirty="0"/>
              <a:t>Les centrales ne communiquent pas entre elles via le réseau Ethernet.</a:t>
            </a:r>
          </a:p>
        </p:txBody>
      </p:sp>
      <p:pic>
        <p:nvPicPr>
          <p:cNvPr id="8" name="Image 7" descr="Une image contenant texte&#10;&#10;Description générée automatiquement">
            <a:extLst>
              <a:ext uri="{FF2B5EF4-FFF2-40B4-BE49-F238E27FC236}">
                <a16:creationId xmlns:a16="http://schemas.microsoft.com/office/drawing/2014/main" id="{5997A562-F0F3-EAA2-754E-34C7EDB03A76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1583" y="5411249"/>
            <a:ext cx="1800165" cy="369336"/>
          </a:xfrm>
          <a:prstGeom prst="rect">
            <a:avLst/>
          </a:prstGeom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7D444F13-5530-76B8-3387-A9CACE024BE7}"/>
              </a:ext>
            </a:extLst>
          </p:cNvPr>
          <p:cNvSpPr txBox="1"/>
          <p:nvPr/>
        </p:nvSpPr>
        <p:spPr>
          <a:xfrm>
            <a:off x="567718" y="4497857"/>
            <a:ext cx="1538988" cy="9133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377">
              <a:defRPr/>
            </a:pPr>
            <a:r>
              <a:rPr lang="fr-FR" sz="1067" i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Branchement direct </a:t>
            </a:r>
          </a:p>
          <a:p>
            <a:pPr algn="just" defTabSz="914377">
              <a:defRPr/>
            </a:pPr>
            <a:r>
              <a:rPr lang="fr-FR" sz="1067" i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dans la centrale </a:t>
            </a:r>
          </a:p>
          <a:p>
            <a:pPr algn="just" defTabSz="914377">
              <a:defRPr/>
            </a:pPr>
            <a:r>
              <a:rPr lang="fr-FR" sz="1067" i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sur un des </a:t>
            </a:r>
          </a:p>
          <a:p>
            <a:pPr algn="just" defTabSz="914377">
              <a:defRPr/>
            </a:pPr>
            <a:r>
              <a:rPr lang="fr-FR" sz="1067" i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2 ports </a:t>
            </a:r>
          </a:p>
          <a:p>
            <a:pPr algn="just" defTabSz="914377">
              <a:defRPr/>
            </a:pPr>
            <a:r>
              <a:rPr lang="fr-FR" sz="1067" i="1" dirty="0">
                <a:solidFill>
                  <a:schemeClr val="bg1">
                    <a:lumMod val="50000"/>
                  </a:schemeClr>
                </a:solidFill>
                <a:latin typeface="Arial"/>
              </a:rPr>
              <a:t>RJ45</a:t>
            </a:r>
          </a:p>
        </p:txBody>
      </p:sp>
    </p:spTree>
    <p:extLst>
      <p:ext uri="{BB962C8B-B14F-4D97-AF65-F5344CB8AC3E}">
        <p14:creationId xmlns:p14="http://schemas.microsoft.com/office/powerpoint/2010/main" val="42518059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37E1FA9-9194-9FC8-0B52-B9A13765F0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D4D8AA-AA27-483A-5DB4-79CBC1E20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FFF4215-B176-1887-DF07-3A6A410A5F0C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en-GB" sz="1600" b="1" dirty="0">
                <a:solidFill>
                  <a:srgbClr val="4F81BD"/>
                </a:solidFill>
              </a:rPr>
              <a:t>La distribution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DAF998B-2E06-4642-EA0A-DC3649FEEB19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97410" y="1235537"/>
            <a:ext cx="11197180" cy="5297147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DD9091E7-B639-7381-DECD-A0C4FA30C65A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3267" y="4074912"/>
            <a:ext cx="1800165" cy="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06379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 descr="Une image contenant circuit, équipement électronique, ciel nocturne&#10;&#10;Description générée automatiquement">
            <a:extLst>
              <a:ext uri="{FF2B5EF4-FFF2-40B4-BE49-F238E27FC236}">
                <a16:creationId xmlns:a16="http://schemas.microsoft.com/office/drawing/2014/main" id="{677FB0D8-44BC-A036-109E-6A7E6D1BFB4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r="17614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AC5D7A0-25A2-6927-6F1C-6726754F726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gamme influence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1458A3A-1330-EC12-79B8-F9AA6015D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40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A1C7168D-9551-E944-CC3B-7D2919451B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Tableau répétiteur d’exploitation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DBA3C373-348E-8107-61AF-45D7A658090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06F52A54-ADD5-DA30-A59E-5FF557E6A6B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710553AB-0B20-D079-820C-286A2A752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35522" b="37351"/>
          <a:stretch/>
        </p:blipFill>
        <p:spPr>
          <a:xfrm>
            <a:off x="559220" y="277158"/>
            <a:ext cx="4064810" cy="671827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53C4455B-730D-4622-3C3C-B37653AEAD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4652118"/>
            <a:ext cx="2563489" cy="4838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815212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EFA4D33-D956-C563-F229-D135C309E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FFAD622-B986-EBD8-8977-140036623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41</a:t>
            </a:fld>
            <a:endParaRPr lang="en-US"/>
          </a:p>
        </p:txBody>
      </p:sp>
      <p:pic>
        <p:nvPicPr>
          <p:cNvPr id="4" name="Image 3" descr="Une image contenant texte, moniteur, équipement électronique&#10;&#10;Description générée automatiquement">
            <a:extLst>
              <a:ext uri="{FF2B5EF4-FFF2-40B4-BE49-F238E27FC236}">
                <a16:creationId xmlns:a16="http://schemas.microsoft.com/office/drawing/2014/main" id="{907DDA4D-19BD-D9CB-F491-3A3BA72D493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8" y="3662638"/>
            <a:ext cx="3571988" cy="2249352"/>
          </a:xfrm>
          <a:prstGeom prst="rect">
            <a:avLst/>
          </a:prstGeom>
        </p:spPr>
      </p:pic>
      <p:pic>
        <p:nvPicPr>
          <p:cNvPr id="5" name="Image 4" descr="Une image contenant texte, moniteur, équipement électronique&#10;&#10;Description générée automatiquement">
            <a:extLst>
              <a:ext uri="{FF2B5EF4-FFF2-40B4-BE49-F238E27FC236}">
                <a16:creationId xmlns:a16="http://schemas.microsoft.com/office/drawing/2014/main" id="{C1B49C62-2BB1-CE48-ABD4-983C24559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9370" y="3662639"/>
            <a:ext cx="3571985" cy="2251433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014C14E-9B5B-F65E-9D7D-CE88E2286D55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Tableaux répétiteurs d’exploitation 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E002DFD-0098-86A4-ACFB-F35D13575CA5}"/>
              </a:ext>
            </a:extLst>
          </p:cNvPr>
          <p:cNvSpPr txBox="1"/>
          <p:nvPr/>
        </p:nvSpPr>
        <p:spPr>
          <a:xfrm>
            <a:off x="147378" y="3237461"/>
            <a:ext cx="3571988" cy="297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333" b="1" dirty="0"/>
              <a:t>INnova – TRE ECS 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5D8E6648-F034-1E18-FD26-1F56220A9EC3}"/>
              </a:ext>
            </a:extLst>
          </p:cNvPr>
          <p:cNvSpPr txBox="1"/>
          <p:nvPr/>
        </p:nvSpPr>
        <p:spPr>
          <a:xfrm>
            <a:off x="4209370" y="3237461"/>
            <a:ext cx="3571988" cy="297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333" b="1" dirty="0"/>
              <a:t>INnova – TRE </a:t>
            </a:r>
            <a:r>
              <a:rPr lang="fr-FR" sz="1333" b="1" dirty="0" err="1"/>
              <a:t>Evac</a:t>
            </a:r>
            <a:endParaRPr lang="fr-FR" sz="1333" b="1" dirty="0"/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82A03AB8-847C-D790-8DFD-0CC9679CF7D2}"/>
              </a:ext>
            </a:extLst>
          </p:cNvPr>
          <p:cNvSpPr txBox="1"/>
          <p:nvPr/>
        </p:nvSpPr>
        <p:spPr>
          <a:xfrm>
            <a:off x="8332563" y="3237461"/>
            <a:ext cx="3571988" cy="2974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333" b="1" dirty="0"/>
              <a:t>INnova – TRE ECS/CMSI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A2A789BE-C424-C292-6160-51CD7479D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35100" y="3662638"/>
            <a:ext cx="3569451" cy="2249352"/>
          </a:xfrm>
          <a:prstGeom prst="rect">
            <a:avLst/>
          </a:prstGeom>
        </p:spPr>
      </p:pic>
      <p:sp>
        <p:nvSpPr>
          <p:cNvPr id="11" name="ZoneTexte 10">
            <a:extLst>
              <a:ext uri="{FF2B5EF4-FFF2-40B4-BE49-F238E27FC236}">
                <a16:creationId xmlns:a16="http://schemas.microsoft.com/office/drawing/2014/main" id="{A99D6EAE-BE18-3C9A-3D0B-E45439D18161}"/>
              </a:ext>
            </a:extLst>
          </p:cNvPr>
          <p:cNvSpPr txBox="1"/>
          <p:nvPr/>
        </p:nvSpPr>
        <p:spPr>
          <a:xfrm>
            <a:off x="164609" y="2166044"/>
            <a:ext cx="11739941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Un produit unique aux configurations multiples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pic>
        <p:nvPicPr>
          <p:cNvPr id="12" name="Image 11">
            <a:extLst>
              <a:ext uri="{FF2B5EF4-FFF2-40B4-BE49-F238E27FC236}">
                <a16:creationId xmlns:a16="http://schemas.microsoft.com/office/drawing/2014/main" id="{069A078B-00BD-DB04-FED0-7D70757B94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8" y="1575353"/>
            <a:ext cx="1983786" cy="3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2348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A63AA61-FF42-CAAF-CC23-91436ED5B6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C5BB0303-3876-8D83-4D2E-2CB99B258C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42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B7DEF694-E0C4-AEE1-84D4-25985C06E9F9}"/>
              </a:ext>
            </a:extLst>
          </p:cNvPr>
          <p:cNvSpPr txBox="1"/>
          <p:nvPr/>
        </p:nvSpPr>
        <p:spPr>
          <a:xfrm>
            <a:off x="894080" y="2603931"/>
            <a:ext cx="9828593" cy="370268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srgbClr val="002060"/>
                </a:solidFill>
              </a:rPr>
              <a:t>Association à une ou plusieurs centrales des gammes Résonance et INfluence.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endParaRPr lang="fr-FR" sz="800" dirty="0">
              <a:solidFill>
                <a:srgbClr val="002060"/>
              </a:solidFill>
            </a:endParaRP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srgbClr val="002060"/>
                </a:solidFill>
              </a:rPr>
              <a:t>Signalisation d’un arrêt de communication avec la centrale.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endParaRPr lang="fr-FR" sz="800" dirty="0">
              <a:solidFill>
                <a:srgbClr val="002060"/>
              </a:solidFill>
            </a:endParaRP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srgbClr val="002060"/>
                </a:solidFill>
              </a:rPr>
              <a:t>Signalisation pendant 1h d’un manque d’alimentation.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endParaRPr lang="fr-FR" sz="800" dirty="0">
              <a:solidFill>
                <a:srgbClr val="002060"/>
              </a:solidFill>
            </a:endParaRP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srgbClr val="002060"/>
                </a:solidFill>
              </a:rPr>
              <a:t>Paramétrage par répétiteur du report de signalisations des :</a:t>
            </a:r>
          </a:p>
          <a:p>
            <a:pPr lvl="1"/>
            <a:r>
              <a:rPr lang="fr-FR" sz="1333" dirty="0">
                <a:solidFill>
                  <a:srgbClr val="002060"/>
                </a:solidFill>
              </a:rPr>
              <a:t>Zones de détection,</a:t>
            </a:r>
          </a:p>
          <a:p>
            <a:pPr lvl="1"/>
            <a:r>
              <a:rPr lang="fr-FR" sz="1333" dirty="0">
                <a:solidFill>
                  <a:srgbClr val="002060"/>
                </a:solidFill>
              </a:rPr>
              <a:t>Zones de diffusion d’alarme,</a:t>
            </a:r>
          </a:p>
          <a:p>
            <a:pPr lvl="1"/>
            <a:r>
              <a:rPr lang="fr-FR" sz="1333" dirty="0">
                <a:solidFill>
                  <a:srgbClr val="002060"/>
                </a:solidFill>
              </a:rPr>
              <a:t>Fonctions de mise en sécurité,  (qui lui sont associées).</a:t>
            </a:r>
          </a:p>
          <a:p>
            <a:pPr lvl="1"/>
            <a:endParaRPr lang="fr-FR" sz="800" dirty="0">
              <a:solidFill>
                <a:srgbClr val="002060"/>
              </a:solidFill>
            </a:endParaRP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srgbClr val="002060"/>
                </a:solidFill>
              </a:rPr>
              <a:t>Paramétrage par répétiteur de la signalisation ou non des dérangements.</a:t>
            </a:r>
          </a:p>
          <a:p>
            <a:pPr marL="228594" indent="-228594">
              <a:buFont typeface="Wingdings" panose="05000000000000000000" pitchFamily="2" charset="2"/>
              <a:buChar char="§"/>
            </a:pPr>
            <a:endParaRPr lang="fr-FR" sz="800" dirty="0">
              <a:solidFill>
                <a:srgbClr val="002060"/>
              </a:solidFill>
            </a:endParaRP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srgbClr val="002060"/>
                </a:solidFill>
              </a:rPr>
              <a:t>Paramétrage par répétiteur du mode de fonctionnement de l’arrêt des signaux sonores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333" dirty="0">
                <a:solidFill>
                  <a:srgbClr val="002060"/>
                </a:solidFill>
              </a:rPr>
              <a:t>Transmission de l’arrêt signal sonore du répétiteur vers les autres répétiteurs,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333" dirty="0">
                <a:solidFill>
                  <a:srgbClr val="002060"/>
                </a:solidFill>
              </a:rPr>
              <a:t>Arrêt signal sonore d’une centrale pris en compte par le répétiteur,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1333" dirty="0">
                <a:solidFill>
                  <a:srgbClr val="002060"/>
                </a:solidFill>
              </a:rPr>
              <a:t>Arrêt signal sonore d’un autre répétiteur pris en compte par le répétiteur.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1333" dirty="0">
              <a:solidFill>
                <a:srgbClr val="002060"/>
              </a:solidFill>
            </a:endParaRPr>
          </a:p>
          <a:p>
            <a:endParaRPr lang="fr-FR" sz="800" dirty="0">
              <a:solidFill>
                <a:srgbClr val="002060"/>
              </a:solidFill>
            </a:endParaRPr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srgbClr val="002060"/>
                </a:solidFill>
                <a:highlight>
                  <a:srgbClr val="FFFFCC"/>
                </a:highlight>
              </a:rPr>
              <a:t>Signalisation spécifique "Votre secteur" quand le répétiteur et la zone de détection en feu appartiennent à un même secteur.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57693809-DD30-3D0C-E383-5F88715BA546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8335100" y="2845984"/>
            <a:ext cx="3569451" cy="224935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C21E3B1A-3123-A0E4-8A29-B2580C4C3B8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78" y="1575353"/>
            <a:ext cx="1983786" cy="3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88299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Espace réservé pour une image  31">
            <a:extLst>
              <a:ext uri="{FF2B5EF4-FFF2-40B4-BE49-F238E27FC236}">
                <a16:creationId xmlns:a16="http://schemas.microsoft.com/office/drawing/2014/main" id="{496547B6-8004-238D-8130-CA569302C5D1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0" r="17630"/>
          <a:stretch>
            <a:fillRect/>
          </a:stretch>
        </p:blipFill>
        <p:spPr/>
      </p:pic>
      <p:sp>
        <p:nvSpPr>
          <p:cNvPr id="18" name="Titre 17">
            <a:extLst>
              <a:ext uri="{FF2B5EF4-FFF2-40B4-BE49-F238E27FC236}">
                <a16:creationId xmlns:a16="http://schemas.microsoft.com/office/drawing/2014/main" id="{F2D04EBD-DC16-BCA9-1AEA-CAB1B471D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Gamme INfluence</a:t>
            </a:r>
          </a:p>
        </p:txBody>
      </p:sp>
      <p:sp>
        <p:nvSpPr>
          <p:cNvPr id="19" name="Espace réservé du texte 18">
            <a:extLst>
              <a:ext uri="{FF2B5EF4-FFF2-40B4-BE49-F238E27FC236}">
                <a16:creationId xmlns:a16="http://schemas.microsoft.com/office/drawing/2014/main" id="{CE1F8904-00CC-CA5C-9340-9AE0EB7B68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0094" y="4179889"/>
            <a:ext cx="4899841" cy="1500187"/>
          </a:xfrm>
        </p:spPr>
        <p:txBody>
          <a:bodyPr/>
          <a:lstStyle/>
          <a:p>
            <a:pPr defTabSz="1219140">
              <a:spcBef>
                <a:spcPts val="0"/>
              </a:spcBef>
              <a:defRPr/>
            </a:pPr>
            <a:r>
              <a:rPr lang="fr-FR" sz="2400" b="1" i="1" dirty="0">
                <a:latin typeface="Arial"/>
              </a:rPr>
              <a:t>Unités d’aide à l’exploitation</a:t>
            </a:r>
          </a:p>
          <a:p>
            <a:pPr defTabSz="1219140">
              <a:spcBef>
                <a:spcPts val="0"/>
              </a:spcBef>
              <a:defRPr/>
            </a:pPr>
            <a:r>
              <a:rPr lang="fr-FR" sz="2400" b="1" i="1" dirty="0">
                <a:latin typeface="Arial"/>
              </a:rPr>
              <a:t>Supervision</a:t>
            </a:r>
          </a:p>
          <a:p>
            <a:endParaRPr lang="fr-FR" dirty="0"/>
          </a:p>
        </p:txBody>
      </p:sp>
      <p:sp>
        <p:nvSpPr>
          <p:cNvPr id="30" name="Espace réservé du texte 29">
            <a:extLst>
              <a:ext uri="{FF2B5EF4-FFF2-40B4-BE49-F238E27FC236}">
                <a16:creationId xmlns:a16="http://schemas.microsoft.com/office/drawing/2014/main" id="{B1E02A9E-2F2A-E89A-6574-841871B7956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 dirty="0"/>
          </a:p>
        </p:txBody>
      </p:sp>
      <p:grpSp>
        <p:nvGrpSpPr>
          <p:cNvPr id="23" name="Groupe 22">
            <a:extLst>
              <a:ext uri="{FF2B5EF4-FFF2-40B4-BE49-F238E27FC236}">
                <a16:creationId xmlns:a16="http://schemas.microsoft.com/office/drawing/2014/main" id="{32A4FBFA-6B1B-6B20-B4D8-1C2CF344C9B6}"/>
              </a:ext>
            </a:extLst>
          </p:cNvPr>
          <p:cNvGrpSpPr/>
          <p:nvPr/>
        </p:nvGrpSpPr>
        <p:grpSpPr>
          <a:xfrm>
            <a:off x="641350" y="478928"/>
            <a:ext cx="3007677" cy="1857848"/>
            <a:chOff x="304681" y="176322"/>
            <a:chExt cx="2255758" cy="1393386"/>
          </a:xfrm>
        </p:grpSpPr>
        <p:grpSp>
          <p:nvGrpSpPr>
            <p:cNvPr id="21" name="Groupe 20">
              <a:extLst>
                <a:ext uri="{FF2B5EF4-FFF2-40B4-BE49-F238E27FC236}">
                  <a16:creationId xmlns:a16="http://schemas.microsoft.com/office/drawing/2014/main" id="{B4B2E002-0B88-9284-B06C-86D42F272F77}"/>
                </a:ext>
              </a:extLst>
            </p:cNvPr>
            <p:cNvGrpSpPr/>
            <p:nvPr/>
          </p:nvGrpSpPr>
          <p:grpSpPr>
            <a:xfrm>
              <a:off x="304681" y="176322"/>
              <a:ext cx="2255758" cy="298332"/>
              <a:chOff x="2370902" y="409372"/>
              <a:chExt cx="2255758" cy="298332"/>
            </a:xfrm>
          </p:grpSpPr>
          <p:pic>
            <p:nvPicPr>
              <p:cNvPr id="5" name="Image 4">
                <a:extLst>
                  <a:ext uri="{FF2B5EF4-FFF2-40B4-BE49-F238E27FC236}">
                    <a16:creationId xmlns:a16="http://schemas.microsoft.com/office/drawing/2014/main" id="{5C92E3F2-0A5D-C658-3271-4C7C21BC6D8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434183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7" name="Image 6">
                <a:extLst>
                  <a:ext uri="{FF2B5EF4-FFF2-40B4-BE49-F238E27FC236}">
                    <a16:creationId xmlns:a16="http://schemas.microsoft.com/office/drawing/2014/main" id="{41C097AF-FB9B-3AA7-F027-B6366C0A21B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15927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D4413D78-79B1-EB3B-26F5-4AD3C88DA12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370902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2" name="Image 11">
                <a:extLst>
                  <a:ext uri="{FF2B5EF4-FFF2-40B4-BE49-F238E27FC236}">
                    <a16:creationId xmlns:a16="http://schemas.microsoft.com/office/drawing/2014/main" id="{8F80FE79-65FB-F687-80CF-72BE5F093CB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947646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3" name="Image 12">
                <a:extLst>
                  <a:ext uri="{FF2B5EF4-FFF2-40B4-BE49-F238E27FC236}">
                    <a16:creationId xmlns:a16="http://schemas.microsoft.com/office/drawing/2014/main" id="{BA455116-F0AE-ADA9-EE0F-9E63F919C2A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765088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5" name="Image 14">
                <a:extLst>
                  <a:ext uri="{FF2B5EF4-FFF2-40B4-BE49-F238E27FC236}">
                    <a16:creationId xmlns:a16="http://schemas.microsoft.com/office/drawing/2014/main" id="{7A2879EC-30AF-2010-0357-99E4AA70E56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3553460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0" name="Groupe 19">
              <a:extLst>
                <a:ext uri="{FF2B5EF4-FFF2-40B4-BE49-F238E27FC236}">
                  <a16:creationId xmlns:a16="http://schemas.microsoft.com/office/drawing/2014/main" id="{1AC22B71-5235-13F8-4B2C-FC877B35F2F4}"/>
                </a:ext>
              </a:extLst>
            </p:cNvPr>
            <p:cNvGrpSpPr/>
            <p:nvPr/>
          </p:nvGrpSpPr>
          <p:grpSpPr>
            <a:xfrm>
              <a:off x="496077" y="705992"/>
              <a:ext cx="1872966" cy="298332"/>
              <a:chOff x="211914" y="409372"/>
              <a:chExt cx="1872966" cy="298332"/>
            </a:xfrm>
          </p:grpSpPr>
          <p:pic>
            <p:nvPicPr>
              <p:cNvPr id="6" name="Image 5">
                <a:extLst>
                  <a:ext uri="{FF2B5EF4-FFF2-40B4-BE49-F238E27FC236}">
                    <a16:creationId xmlns:a16="http://schemas.microsoft.com/office/drawing/2014/main" id="{6E3F0E00-1A02-4BED-1288-308269720F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58160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8" name="Image 7">
                <a:extLst>
                  <a:ext uri="{FF2B5EF4-FFF2-40B4-BE49-F238E27FC236}">
                    <a16:creationId xmlns:a16="http://schemas.microsoft.com/office/drawing/2014/main" id="{D4E20AB7-D0C5-A0B2-BA0D-22A9DB4F1D1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11914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0DB8E3E3-95BC-C91D-00D3-14118D9111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690693" y="433221"/>
                <a:ext cx="394187" cy="208925"/>
              </a:xfrm>
              <a:prstGeom prst="rect">
                <a:avLst/>
              </a:prstGeom>
            </p:spPr>
          </p:pic>
          <p:pic>
            <p:nvPicPr>
              <p:cNvPr id="14" name="Image 13">
                <a:extLst>
                  <a:ext uri="{FF2B5EF4-FFF2-40B4-BE49-F238E27FC236}">
                    <a16:creationId xmlns:a16="http://schemas.microsoft.com/office/drawing/2014/main" id="{1850EEBC-4834-5E32-0C84-8EB03EC0010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320999" y="409372"/>
                <a:ext cx="284828" cy="298332"/>
              </a:xfrm>
              <a:prstGeom prst="rect">
                <a:avLst/>
              </a:prstGeom>
            </p:spPr>
          </p:pic>
          <p:pic>
            <p:nvPicPr>
              <p:cNvPr id="16" name="Image 15">
                <a:extLst>
                  <a:ext uri="{FF2B5EF4-FFF2-40B4-BE49-F238E27FC236}">
                    <a16:creationId xmlns:a16="http://schemas.microsoft.com/office/drawing/2014/main" id="{F1B4C1BD-AD67-ACAB-F9E1-EDD2039E1B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951304" y="409372"/>
                <a:ext cx="284828" cy="298332"/>
              </a:xfrm>
              <a:prstGeom prst="rect">
                <a:avLst/>
              </a:prstGeom>
            </p:spPr>
          </p:pic>
        </p:grpSp>
        <p:grpSp>
          <p:nvGrpSpPr>
            <p:cNvPr id="22" name="Groupe 21">
              <a:extLst>
                <a:ext uri="{FF2B5EF4-FFF2-40B4-BE49-F238E27FC236}">
                  <a16:creationId xmlns:a16="http://schemas.microsoft.com/office/drawing/2014/main" id="{F5961B36-2A9D-6665-514C-493178075521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60044" y="1235663"/>
              <a:ext cx="945032" cy="334045"/>
              <a:chOff x="1782917" y="883443"/>
              <a:chExt cx="1111227" cy="392790"/>
            </a:xfrm>
          </p:grpSpPr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D246ADF0-F632-CC56-AF73-907AD7CDF50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1782917" y="883443"/>
                <a:ext cx="375011" cy="392790"/>
              </a:xfrm>
              <a:prstGeom prst="rect">
                <a:avLst/>
              </a:prstGeom>
            </p:spPr>
          </p:pic>
          <p:pic>
            <p:nvPicPr>
              <p:cNvPr id="17" name="Image 16">
                <a:extLst>
                  <a:ext uri="{FF2B5EF4-FFF2-40B4-BE49-F238E27FC236}">
                    <a16:creationId xmlns:a16="http://schemas.microsoft.com/office/drawing/2014/main" id="{DC5B8D0D-EEBF-F88A-E134-F9AB081D1C2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2527661" y="883443"/>
                <a:ext cx="366483" cy="383249"/>
              </a:xfrm>
              <a:prstGeom prst="rect">
                <a:avLst/>
              </a:prstGeom>
            </p:spPr>
          </p:pic>
        </p:grpSp>
      </p:grpSp>
      <p:sp>
        <p:nvSpPr>
          <p:cNvPr id="2" name="Espace réservé du texte 28">
            <a:extLst>
              <a:ext uri="{FF2B5EF4-FFF2-40B4-BE49-F238E27FC236}">
                <a16:creationId xmlns:a16="http://schemas.microsoft.com/office/drawing/2014/main" id="{528D5A5B-3687-F11F-1454-175CD37A3FB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10291351" y="329405"/>
            <a:ext cx="1576800" cy="619200"/>
          </a:xfrm>
        </p:spPr>
        <p:txBody>
          <a:bodyPr/>
          <a:lstStyle/>
          <a:p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B5AC9E78-5E65-691B-B80F-DB6213DF09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defTabSz="1219170">
              <a:defRPr/>
            </a:pPr>
            <a:fld id="{BE375096-6367-4A46-9B35-1C341654C780}" type="slidenum">
              <a:rPr lang="en-US" smtClean="0"/>
              <a:pPr algn="r" defTabSz="1219170">
                <a:defRPr/>
              </a:pPr>
              <a:t>43</a:t>
            </a:fld>
            <a:endParaRPr lang="en-US" sz="1000" dirty="0">
              <a:solidFill>
                <a:srgbClr val="868686"/>
              </a:solidFill>
              <a:latin typeface="Arial" panose="020B06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72104283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Image 122">
            <a:extLst>
              <a:ext uri="{FF2B5EF4-FFF2-40B4-BE49-F238E27FC236}">
                <a16:creationId xmlns:a16="http://schemas.microsoft.com/office/drawing/2014/main" id="{7BF488A2-9CA3-B8E3-EF2D-8212F55F5BC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9"/>
          <a:stretch/>
        </p:blipFill>
        <p:spPr>
          <a:xfrm>
            <a:off x="159984" y="1604796"/>
            <a:ext cx="11696337" cy="4876125"/>
          </a:xfrm>
          <a:prstGeom prst="rect">
            <a:avLst/>
          </a:prstGeom>
        </p:spPr>
      </p:pic>
      <p:sp>
        <p:nvSpPr>
          <p:cNvPr id="124" name="Rectangle 123">
            <a:extLst>
              <a:ext uri="{FF2B5EF4-FFF2-40B4-BE49-F238E27FC236}">
                <a16:creationId xmlns:a16="http://schemas.microsoft.com/office/drawing/2014/main" id="{54AB9649-0507-8E14-22C5-F27270B2B1E2}"/>
              </a:ext>
            </a:extLst>
          </p:cNvPr>
          <p:cNvSpPr/>
          <p:nvPr/>
        </p:nvSpPr>
        <p:spPr>
          <a:xfrm>
            <a:off x="166920" y="1604799"/>
            <a:ext cx="11696337" cy="489343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88" name="Rectangle 230">
            <a:extLst>
              <a:ext uri="{FF2B5EF4-FFF2-40B4-BE49-F238E27FC236}">
                <a16:creationId xmlns:a16="http://schemas.microsoft.com/office/drawing/2014/main" id="{D8AC8774-888A-FC2C-2BD5-F77C1FCF260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67541" y="4995368"/>
            <a:ext cx="9829488" cy="131395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200" kern="0">
              <a:solidFill>
                <a:srgbClr val="000000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280799D-39E4-BB54-CDAA-5DD21893C6E5}"/>
              </a:ext>
            </a:extLst>
          </p:cNvPr>
          <p:cNvSpPr/>
          <p:nvPr/>
        </p:nvSpPr>
        <p:spPr bwMode="auto">
          <a:xfrm>
            <a:off x="1967542" y="1780353"/>
            <a:ext cx="9829485" cy="156685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3200" kern="0" dirty="0">
              <a:solidFill>
                <a:srgbClr val="000000"/>
              </a:solidFill>
            </a:endParaRP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07F6CC62-26A7-2A95-7581-0A784C991E43}"/>
              </a:ext>
            </a:extLst>
          </p:cNvPr>
          <p:cNvSpPr/>
          <p:nvPr/>
        </p:nvSpPr>
        <p:spPr bwMode="auto">
          <a:xfrm>
            <a:off x="1967542" y="3619062"/>
            <a:ext cx="9829487" cy="1102151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3200" kern="0">
              <a:solidFill>
                <a:srgbClr val="000000"/>
              </a:solidFill>
            </a:endParaRPr>
          </a:p>
        </p:txBody>
      </p:sp>
      <p:pic>
        <p:nvPicPr>
          <p:cNvPr id="67" name="Picture 2" descr="C:\Users\pierre-nicolas.caron\Documents\Chubb\Gamme Résonance\Optima Vision\images ecrans Optima Vision\Optima Vision - ecran plan niveau.bmp">
            <a:extLst>
              <a:ext uri="{FF2B5EF4-FFF2-40B4-BE49-F238E27FC236}">
                <a16:creationId xmlns:a16="http://schemas.microsoft.com/office/drawing/2014/main" id="{066E18C7-B622-2AF6-026A-06FC4A8CF9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9572" y="5253203"/>
            <a:ext cx="1441811" cy="810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8" name="Image 67" descr="Une image contenant texte, équipement électronique, afficher, ordinateur&#10;&#10;Description générée automatiquement">
            <a:extLst>
              <a:ext uri="{FF2B5EF4-FFF2-40B4-BE49-F238E27FC236}">
                <a16:creationId xmlns:a16="http://schemas.microsoft.com/office/drawing/2014/main" id="{D6C68841-9CA7-66DE-6202-D374DDA323C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3555" y="5253204"/>
            <a:ext cx="1184403" cy="810624"/>
          </a:xfrm>
          <a:prstGeom prst="rect">
            <a:avLst/>
          </a:prstGeom>
        </p:spPr>
      </p:pic>
      <p:pic>
        <p:nvPicPr>
          <p:cNvPr id="69" name="Image 68">
            <a:extLst>
              <a:ext uri="{FF2B5EF4-FFF2-40B4-BE49-F238E27FC236}">
                <a16:creationId xmlns:a16="http://schemas.microsoft.com/office/drawing/2014/main" id="{AE9122E4-3FA9-921B-CBF8-FE0D1730C2A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999" y="5253204"/>
            <a:ext cx="1459119" cy="810621"/>
          </a:xfrm>
          <a:prstGeom prst="rect">
            <a:avLst/>
          </a:prstGeom>
        </p:spPr>
      </p:pic>
      <p:sp>
        <p:nvSpPr>
          <p:cNvPr id="87" name="Rectangle 230">
            <a:extLst>
              <a:ext uri="{FF2B5EF4-FFF2-40B4-BE49-F238E27FC236}">
                <a16:creationId xmlns:a16="http://schemas.microsoft.com/office/drawing/2014/main" id="{0A8EB103-A7E4-9969-0AAB-C8E7E8FFC8A1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67173" y="3635283"/>
            <a:ext cx="4129856" cy="1096531"/>
          </a:xfrm>
          <a:prstGeom prst="rect">
            <a:avLst/>
          </a:prstGeom>
          <a:noFill/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200" kern="0">
              <a:solidFill>
                <a:srgbClr val="000000"/>
              </a:solidFill>
            </a:endParaRPr>
          </a:p>
        </p:txBody>
      </p:sp>
      <p:sp>
        <p:nvSpPr>
          <p:cNvPr id="37" name="ZoneTexte 36">
            <a:extLst>
              <a:ext uri="{FF2B5EF4-FFF2-40B4-BE49-F238E27FC236}">
                <a16:creationId xmlns:a16="http://schemas.microsoft.com/office/drawing/2014/main" id="{A7A2A566-DE0F-FA22-5CD0-9D87D0B0505A}"/>
              </a:ext>
            </a:extLst>
          </p:cNvPr>
          <p:cNvSpPr txBox="1"/>
          <p:nvPr/>
        </p:nvSpPr>
        <p:spPr>
          <a:xfrm>
            <a:off x="7685562" y="5211197"/>
            <a:ext cx="4061229" cy="8516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b="1" kern="0" dirty="0">
                <a:solidFill>
                  <a:srgbClr val="000000"/>
                </a:solidFill>
                <a:latin typeface="Arial" panose="020B0604020202020204"/>
              </a:rPr>
              <a:t>Les synoptiques 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533" kern="0" dirty="0">
              <a:solidFill>
                <a:srgbClr val="000000"/>
              </a:solidFill>
              <a:latin typeface="Arial" panose="020B0604020202020204"/>
            </a:endParaRP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kern="0" dirty="0">
                <a:solidFill>
                  <a:srgbClr val="000000"/>
                </a:solidFill>
                <a:latin typeface="Arial" panose="020B0604020202020204"/>
              </a:rPr>
              <a:t>Sont enregistrés dans le projet ;</a:t>
            </a:r>
          </a:p>
          <a:p>
            <a:pPr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kern="0" dirty="0">
                <a:solidFill>
                  <a:srgbClr val="000000"/>
                </a:solidFill>
                <a:latin typeface="Arial" panose="020B0604020202020204"/>
              </a:rPr>
              <a:t>Créent automatiquement l’arborescence.</a:t>
            </a:r>
          </a:p>
        </p:txBody>
      </p:sp>
      <p:sp>
        <p:nvSpPr>
          <p:cNvPr id="7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Optima Vision, unité d’aide à l’exploitation</a:t>
            </a:r>
          </a:p>
        </p:txBody>
      </p:sp>
      <p:sp>
        <p:nvSpPr>
          <p:cNvPr id="32" name="Rectangle 31"/>
          <p:cNvSpPr/>
          <p:nvPr/>
        </p:nvSpPr>
        <p:spPr bwMode="auto">
          <a:xfrm>
            <a:off x="1967542" y="4995368"/>
            <a:ext cx="9829485" cy="1313953"/>
          </a:xfrm>
          <a:prstGeom prst="rect">
            <a:avLst/>
          </a:prstGeom>
          <a:noFill/>
          <a:ln w="9525" cap="flat" cmpd="sng" algn="ctr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3200" kern="0">
              <a:solidFill>
                <a:srgbClr val="000000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56E215-80D1-E8AF-864C-A2B182332F70}"/>
              </a:ext>
            </a:extLst>
          </p:cNvPr>
          <p:cNvSpPr/>
          <p:nvPr/>
        </p:nvSpPr>
        <p:spPr>
          <a:xfrm>
            <a:off x="164609" y="577650"/>
            <a:ext cx="9195753" cy="4701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625519">
              <a:lnSpc>
                <a:spcPct val="150000"/>
              </a:lnSpc>
              <a:defRPr/>
            </a:pPr>
            <a:r>
              <a:rPr lang="fr-FR" sz="1867" b="1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Protocoles, bases </a:t>
            </a:r>
            <a:r>
              <a:rPr lang="fr-FR" sz="1867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de données, synoptiques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B49AB8F5-509E-7348-96AA-5C1884872DB7}"/>
              </a:ext>
            </a:extLst>
          </p:cNvPr>
          <p:cNvSpPr/>
          <p:nvPr/>
        </p:nvSpPr>
        <p:spPr bwMode="auto">
          <a:xfrm>
            <a:off x="158320" y="1802773"/>
            <a:ext cx="1331587" cy="4506547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  <a:ln w="9525" cap="flat" cmpd="sng" algn="ctr">
            <a:solidFill>
              <a:schemeClr val="accent1">
                <a:lumMod val="75000"/>
              </a:schemeClr>
            </a:solidFill>
            <a:prstDash val="lgDash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067" kern="0">
              <a:solidFill>
                <a:srgbClr val="000000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B0B938E1-0004-1560-A856-F54F4CBA8F69}"/>
              </a:ext>
            </a:extLst>
          </p:cNvPr>
          <p:cNvSpPr/>
          <p:nvPr/>
        </p:nvSpPr>
        <p:spPr bwMode="auto">
          <a:xfrm>
            <a:off x="1149773" y="1815755"/>
            <a:ext cx="340135" cy="4479900"/>
          </a:xfrm>
          <a:prstGeom prst="rect">
            <a:avLst/>
          </a:prstGeom>
          <a:solidFill>
            <a:schemeClr val="accent2">
              <a:lumMod val="75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endParaRPr lang="fr-FR" sz="1067" kern="0">
              <a:solidFill>
                <a:srgbClr val="000000"/>
              </a:solidFill>
            </a:endParaRPr>
          </a:p>
        </p:txBody>
      </p:sp>
      <p:sp>
        <p:nvSpPr>
          <p:cNvPr id="45" name="Rectangle 44"/>
          <p:cNvSpPr/>
          <p:nvPr/>
        </p:nvSpPr>
        <p:spPr>
          <a:xfrm>
            <a:off x="7674791" y="3770027"/>
            <a:ext cx="4126044" cy="851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b="1" kern="0" dirty="0">
                <a:solidFill>
                  <a:srgbClr val="000000"/>
                </a:solidFill>
              </a:rPr>
              <a:t>La base de données Chubb Expert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533" b="1" kern="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kern="0" dirty="0">
                <a:solidFill>
                  <a:srgbClr val="000000"/>
                </a:solidFill>
              </a:rPr>
              <a:t>contient toutes les données de configuration du site.</a:t>
            </a:r>
          </a:p>
        </p:txBody>
      </p:sp>
      <p:sp>
        <p:nvSpPr>
          <p:cNvPr id="41" name="Rectangle 40"/>
          <p:cNvSpPr/>
          <p:nvPr/>
        </p:nvSpPr>
        <p:spPr>
          <a:xfrm>
            <a:off x="7674791" y="1937968"/>
            <a:ext cx="4129856" cy="13031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b="1" kern="0" dirty="0">
                <a:solidFill>
                  <a:srgbClr val="000000"/>
                </a:solidFill>
              </a:rPr>
              <a:t>Protocoles : serveur OPC – Modbus / TCP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533" b="1" kern="0" dirty="0">
              <a:solidFill>
                <a:srgbClr val="000000"/>
              </a:solidFill>
            </a:endParaRP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kern="0" dirty="0">
                <a:solidFill>
                  <a:srgbClr val="000000"/>
                </a:solidFill>
              </a:rPr>
              <a:t>Interface de communication entre le SSI et Optima Vision.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kern="0" dirty="0">
                <a:solidFill>
                  <a:srgbClr val="000000"/>
                </a:solidFill>
              </a:rPr>
              <a:t>Passe les commandes ;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kern="0" dirty="0">
                <a:solidFill>
                  <a:srgbClr val="000000"/>
                </a:solidFill>
              </a:rPr>
              <a:t>Remonte l’état de chaque point.</a:t>
            </a:r>
          </a:p>
        </p:txBody>
      </p:sp>
      <p:sp>
        <p:nvSpPr>
          <p:cNvPr id="94" name="Triangle isocèle 93">
            <a:extLst>
              <a:ext uri="{FF2B5EF4-FFF2-40B4-BE49-F238E27FC236}">
                <a16:creationId xmlns:a16="http://schemas.microsoft.com/office/drawing/2014/main" id="{7C0CC4BA-2AAC-D285-D17D-B4364DF84249}"/>
              </a:ext>
            </a:extLst>
          </p:cNvPr>
          <p:cNvSpPr/>
          <p:nvPr/>
        </p:nvSpPr>
        <p:spPr>
          <a:xfrm rot="16200000">
            <a:off x="1562208" y="3597000"/>
            <a:ext cx="287259" cy="3313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5" name="Triangle isocèle 94">
            <a:extLst>
              <a:ext uri="{FF2B5EF4-FFF2-40B4-BE49-F238E27FC236}">
                <a16:creationId xmlns:a16="http://schemas.microsoft.com/office/drawing/2014/main" id="{CA28BA2A-A23D-88FC-F877-6E1EF943C282}"/>
              </a:ext>
            </a:extLst>
          </p:cNvPr>
          <p:cNvSpPr/>
          <p:nvPr/>
        </p:nvSpPr>
        <p:spPr>
          <a:xfrm rot="16200000">
            <a:off x="1562209" y="1758288"/>
            <a:ext cx="287257" cy="3313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6" name="Triangle isocèle 95">
            <a:extLst>
              <a:ext uri="{FF2B5EF4-FFF2-40B4-BE49-F238E27FC236}">
                <a16:creationId xmlns:a16="http://schemas.microsoft.com/office/drawing/2014/main" id="{7D0B926E-DB01-278E-A7F0-D713BCFA89E5}"/>
              </a:ext>
            </a:extLst>
          </p:cNvPr>
          <p:cNvSpPr/>
          <p:nvPr/>
        </p:nvSpPr>
        <p:spPr>
          <a:xfrm rot="16200000">
            <a:off x="1541937" y="4993574"/>
            <a:ext cx="327801" cy="331385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grpSp>
        <p:nvGrpSpPr>
          <p:cNvPr id="112" name="Groupe 111">
            <a:extLst>
              <a:ext uri="{FF2B5EF4-FFF2-40B4-BE49-F238E27FC236}">
                <a16:creationId xmlns:a16="http://schemas.microsoft.com/office/drawing/2014/main" id="{FE0F42A7-CDC0-44A9-34AE-B4B0E18EEEDA}"/>
              </a:ext>
            </a:extLst>
          </p:cNvPr>
          <p:cNvGrpSpPr/>
          <p:nvPr/>
        </p:nvGrpSpPr>
        <p:grpSpPr>
          <a:xfrm>
            <a:off x="2563555" y="1882119"/>
            <a:ext cx="1324200" cy="2750168"/>
            <a:chOff x="1922666" y="1413424"/>
            <a:chExt cx="993150" cy="2062626"/>
          </a:xfrm>
        </p:grpSpPr>
        <p:grpSp>
          <p:nvGrpSpPr>
            <p:cNvPr id="111" name="Groupe 110">
              <a:extLst>
                <a:ext uri="{FF2B5EF4-FFF2-40B4-BE49-F238E27FC236}">
                  <a16:creationId xmlns:a16="http://schemas.microsoft.com/office/drawing/2014/main" id="{5563DAF6-8607-935E-B248-13B5A44CB4CD}"/>
                </a:ext>
              </a:extLst>
            </p:cNvPr>
            <p:cNvGrpSpPr/>
            <p:nvPr/>
          </p:nvGrpSpPr>
          <p:grpSpPr>
            <a:xfrm>
              <a:off x="1922666" y="1413424"/>
              <a:ext cx="993150" cy="980166"/>
              <a:chOff x="1545945" y="1413424"/>
              <a:chExt cx="993150" cy="980166"/>
            </a:xfrm>
          </p:grpSpPr>
          <p:sp>
            <p:nvSpPr>
              <p:cNvPr id="21" name="ZoneTexte 20"/>
              <p:cNvSpPr txBox="1"/>
              <p:nvPr/>
            </p:nvSpPr>
            <p:spPr>
              <a:xfrm>
                <a:off x="1549647" y="1418155"/>
                <a:ext cx="989448" cy="192409"/>
              </a:xfrm>
              <a:prstGeom prst="rect">
                <a:avLst/>
              </a:prstGeom>
              <a:solidFill>
                <a:schemeClr val="accent2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67" b="1" cap="small" dirty="0">
                    <a:solidFill>
                      <a:prstClr val="black"/>
                    </a:solidFill>
                  </a:rPr>
                  <a:t>Activa</a:t>
                </a:r>
              </a:p>
            </p:txBody>
          </p:sp>
          <p:sp>
            <p:nvSpPr>
              <p:cNvPr id="23" name="Rectangle 22"/>
              <p:cNvSpPr/>
              <p:nvPr/>
            </p:nvSpPr>
            <p:spPr bwMode="auto">
              <a:xfrm>
                <a:off x="1545945" y="1413424"/>
                <a:ext cx="993150" cy="980166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3200" ker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1" name="Image 50">
                <a:extLst>
                  <a:ext uri="{FF2B5EF4-FFF2-40B4-BE49-F238E27FC236}">
                    <a16:creationId xmlns:a16="http://schemas.microsoft.com/office/drawing/2014/main" id="{5B02ECB6-EB47-62B7-D75F-32B4FEA409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872403" y="1724497"/>
                <a:ext cx="343938" cy="602513"/>
              </a:xfrm>
              <a:prstGeom prst="rect">
                <a:avLst/>
              </a:prstGeom>
            </p:spPr>
          </p:pic>
        </p:grpSp>
        <p:grpSp>
          <p:nvGrpSpPr>
            <p:cNvPr id="107" name="Groupe 106">
              <a:extLst>
                <a:ext uri="{FF2B5EF4-FFF2-40B4-BE49-F238E27FC236}">
                  <a16:creationId xmlns:a16="http://schemas.microsoft.com/office/drawing/2014/main" id="{D7ED2943-80DF-7EEE-0BEA-6C0AC56B95E0}"/>
                </a:ext>
              </a:extLst>
            </p:cNvPr>
            <p:cNvGrpSpPr/>
            <p:nvPr/>
          </p:nvGrpSpPr>
          <p:grpSpPr>
            <a:xfrm>
              <a:off x="1922666" y="2786440"/>
              <a:ext cx="993150" cy="689610"/>
              <a:chOff x="1545945" y="2786440"/>
              <a:chExt cx="993150" cy="689610"/>
            </a:xfrm>
          </p:grpSpPr>
          <p:sp>
            <p:nvSpPr>
              <p:cNvPr id="22" name="Rectangle 21"/>
              <p:cNvSpPr/>
              <p:nvPr/>
            </p:nvSpPr>
            <p:spPr bwMode="auto">
              <a:xfrm>
                <a:off x="1545945" y="2786440"/>
                <a:ext cx="993150" cy="689610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3200" kern="0">
                  <a:solidFill>
                    <a:srgbClr val="000000"/>
                  </a:solidFill>
                </a:endParaRPr>
              </a:p>
            </p:txBody>
          </p:sp>
          <p:pic>
            <p:nvPicPr>
              <p:cNvPr id="57" name="Image 56">
                <a:extLst>
                  <a:ext uri="{FF2B5EF4-FFF2-40B4-BE49-F238E27FC236}">
                    <a16:creationId xmlns:a16="http://schemas.microsoft.com/office/drawing/2014/main" id="{B143E24C-D0A6-56D3-AA27-C782891398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737879" y="2818700"/>
                <a:ext cx="620556" cy="615511"/>
              </a:xfrm>
              <a:prstGeom prst="rect">
                <a:avLst/>
              </a:prstGeom>
            </p:spPr>
          </p:pic>
        </p:grpSp>
        <p:sp>
          <p:nvSpPr>
            <p:cNvPr id="97" name="Triangle isocèle 96">
              <a:extLst>
                <a:ext uri="{FF2B5EF4-FFF2-40B4-BE49-F238E27FC236}">
                  <a16:creationId xmlns:a16="http://schemas.microsoft.com/office/drawing/2014/main" id="{3198EE04-B9A6-3877-DF46-5363BC506D25}"/>
                </a:ext>
              </a:extLst>
            </p:cNvPr>
            <p:cNvSpPr/>
            <p:nvPr/>
          </p:nvSpPr>
          <p:spPr>
            <a:xfrm rot="10800000">
              <a:off x="2244404" y="2442115"/>
              <a:ext cx="349675" cy="248539"/>
            </a:xfrm>
            <a:prstGeom prst="triangle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grpSp>
        <p:nvGrpSpPr>
          <p:cNvPr id="113" name="Groupe 112">
            <a:extLst>
              <a:ext uri="{FF2B5EF4-FFF2-40B4-BE49-F238E27FC236}">
                <a16:creationId xmlns:a16="http://schemas.microsoft.com/office/drawing/2014/main" id="{F0E42FEB-E82C-6301-BC84-2ABF831DF84A}"/>
              </a:ext>
            </a:extLst>
          </p:cNvPr>
          <p:cNvGrpSpPr/>
          <p:nvPr/>
        </p:nvGrpSpPr>
        <p:grpSpPr>
          <a:xfrm>
            <a:off x="4162128" y="1882119"/>
            <a:ext cx="1324200" cy="2747861"/>
            <a:chOff x="3139321" y="1412904"/>
            <a:chExt cx="993150" cy="2060896"/>
          </a:xfrm>
        </p:grpSpPr>
        <p:grpSp>
          <p:nvGrpSpPr>
            <p:cNvPr id="110" name="Groupe 109">
              <a:extLst>
                <a:ext uri="{FF2B5EF4-FFF2-40B4-BE49-F238E27FC236}">
                  <a16:creationId xmlns:a16="http://schemas.microsoft.com/office/drawing/2014/main" id="{AF7905A1-5A3B-1CFC-81ED-E39AA1EB8079}"/>
                </a:ext>
              </a:extLst>
            </p:cNvPr>
            <p:cNvGrpSpPr/>
            <p:nvPr/>
          </p:nvGrpSpPr>
          <p:grpSpPr>
            <a:xfrm>
              <a:off x="3139321" y="1412904"/>
              <a:ext cx="993150" cy="980166"/>
              <a:chOff x="2930510" y="1412904"/>
              <a:chExt cx="993150" cy="980166"/>
            </a:xfrm>
          </p:grpSpPr>
          <p:sp>
            <p:nvSpPr>
              <p:cNvPr id="20" name="ZoneTexte 19"/>
              <p:cNvSpPr txBox="1"/>
              <p:nvPr/>
            </p:nvSpPr>
            <p:spPr>
              <a:xfrm>
                <a:off x="2930511" y="1412904"/>
                <a:ext cx="993149" cy="192409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fr-FR" sz="1067" b="1" cap="small" dirty="0">
                    <a:solidFill>
                      <a:prstClr val="black"/>
                    </a:solidFill>
                  </a:rPr>
                  <a:t>Résonance</a:t>
                </a:r>
              </a:p>
            </p:txBody>
          </p:sp>
          <p:pic>
            <p:nvPicPr>
              <p:cNvPr id="55" name="Image 54">
                <a:extLst>
                  <a:ext uri="{FF2B5EF4-FFF2-40B4-BE49-F238E27FC236}">
                    <a16:creationId xmlns:a16="http://schemas.microsoft.com/office/drawing/2014/main" id="{C0BFDC61-EE27-2917-A42D-77915D8DBF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255349" y="1734290"/>
                <a:ext cx="343472" cy="602511"/>
              </a:xfrm>
              <a:prstGeom prst="rect">
                <a:avLst/>
              </a:prstGeom>
            </p:spPr>
          </p:pic>
          <p:sp>
            <p:nvSpPr>
              <p:cNvPr id="62" name="Rectangle 61">
                <a:extLst>
                  <a:ext uri="{FF2B5EF4-FFF2-40B4-BE49-F238E27FC236}">
                    <a16:creationId xmlns:a16="http://schemas.microsoft.com/office/drawing/2014/main" id="{2FB05DAA-5B84-05E4-FB38-398B8D9D1AE3}"/>
                  </a:ext>
                </a:extLst>
              </p:cNvPr>
              <p:cNvSpPr/>
              <p:nvPr/>
            </p:nvSpPr>
            <p:spPr bwMode="auto">
              <a:xfrm>
                <a:off x="2930510" y="1412904"/>
                <a:ext cx="993150" cy="980166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3200" kern="0">
                  <a:solidFill>
                    <a:srgbClr val="000000"/>
                  </a:solidFill>
                </a:endParaRPr>
              </a:p>
            </p:txBody>
          </p:sp>
        </p:grpSp>
        <p:grpSp>
          <p:nvGrpSpPr>
            <p:cNvPr id="108" name="Groupe 107">
              <a:extLst>
                <a:ext uri="{FF2B5EF4-FFF2-40B4-BE49-F238E27FC236}">
                  <a16:creationId xmlns:a16="http://schemas.microsoft.com/office/drawing/2014/main" id="{37E9A1F5-A27C-C013-324D-32DAA310EDC0}"/>
                </a:ext>
              </a:extLst>
            </p:cNvPr>
            <p:cNvGrpSpPr/>
            <p:nvPr/>
          </p:nvGrpSpPr>
          <p:grpSpPr>
            <a:xfrm>
              <a:off x="3139321" y="2784190"/>
              <a:ext cx="993150" cy="689610"/>
              <a:chOff x="2930510" y="2784190"/>
              <a:chExt cx="993150" cy="689610"/>
            </a:xfrm>
          </p:grpSpPr>
          <p:pic>
            <p:nvPicPr>
              <p:cNvPr id="61" name="Image 60">
                <a:extLst>
                  <a:ext uri="{FF2B5EF4-FFF2-40B4-BE49-F238E27FC236}">
                    <a16:creationId xmlns:a16="http://schemas.microsoft.com/office/drawing/2014/main" id="{EAC8A15C-3D23-9AC7-4B14-22C2B6E09A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118772" y="2827225"/>
                <a:ext cx="611961" cy="606986"/>
              </a:xfrm>
              <a:prstGeom prst="rect">
                <a:avLst/>
              </a:prstGeom>
            </p:spPr>
          </p:pic>
          <p:sp>
            <p:nvSpPr>
              <p:cNvPr id="65" name="Rectangle 64">
                <a:extLst>
                  <a:ext uri="{FF2B5EF4-FFF2-40B4-BE49-F238E27FC236}">
                    <a16:creationId xmlns:a16="http://schemas.microsoft.com/office/drawing/2014/main" id="{CFCD8037-1903-BB42-D51A-9135F6D6B1E3}"/>
                  </a:ext>
                </a:extLst>
              </p:cNvPr>
              <p:cNvSpPr/>
              <p:nvPr/>
            </p:nvSpPr>
            <p:spPr bwMode="auto">
              <a:xfrm>
                <a:off x="2930510" y="2784190"/>
                <a:ext cx="993150" cy="689610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3200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8" name="Triangle isocèle 97">
              <a:extLst>
                <a:ext uri="{FF2B5EF4-FFF2-40B4-BE49-F238E27FC236}">
                  <a16:creationId xmlns:a16="http://schemas.microsoft.com/office/drawing/2014/main" id="{FEB83636-7ED8-4F24-D524-8EB3D61E3661}"/>
                </a:ext>
              </a:extLst>
            </p:cNvPr>
            <p:cNvSpPr/>
            <p:nvPr/>
          </p:nvSpPr>
          <p:spPr>
            <a:xfrm rot="10800000">
              <a:off x="3461059" y="2451210"/>
              <a:ext cx="349675" cy="248539"/>
            </a:xfrm>
            <a:prstGeom prst="triangl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grpSp>
        <p:nvGrpSpPr>
          <p:cNvPr id="114" name="Groupe 113">
            <a:extLst>
              <a:ext uri="{FF2B5EF4-FFF2-40B4-BE49-F238E27FC236}">
                <a16:creationId xmlns:a16="http://schemas.microsoft.com/office/drawing/2014/main" id="{148CAFB8-B799-4B76-8723-9B1A93EA26E8}"/>
              </a:ext>
            </a:extLst>
          </p:cNvPr>
          <p:cNvGrpSpPr/>
          <p:nvPr/>
        </p:nvGrpSpPr>
        <p:grpSpPr>
          <a:xfrm>
            <a:off x="5760703" y="1882119"/>
            <a:ext cx="1391415" cy="2748675"/>
            <a:chOff x="4320527" y="1409755"/>
            <a:chExt cx="1043561" cy="2061506"/>
          </a:xfrm>
        </p:grpSpPr>
        <p:grpSp>
          <p:nvGrpSpPr>
            <p:cNvPr id="48" name="Groupe 47">
              <a:extLst>
                <a:ext uri="{FF2B5EF4-FFF2-40B4-BE49-F238E27FC236}">
                  <a16:creationId xmlns:a16="http://schemas.microsoft.com/office/drawing/2014/main" id="{5DC2B5B7-C08A-3E0F-53D1-B6231171EBDE}"/>
                </a:ext>
              </a:extLst>
            </p:cNvPr>
            <p:cNvGrpSpPr/>
            <p:nvPr/>
          </p:nvGrpSpPr>
          <p:grpSpPr>
            <a:xfrm>
              <a:off x="4321955" y="1409755"/>
              <a:ext cx="1040705" cy="192409"/>
              <a:chOff x="2795163" y="1353199"/>
              <a:chExt cx="1040705" cy="192409"/>
            </a:xfrm>
          </p:grpSpPr>
          <p:sp>
            <p:nvSpPr>
              <p:cNvPr id="38" name="ZoneTexte 37">
                <a:extLst>
                  <a:ext uri="{FF2B5EF4-FFF2-40B4-BE49-F238E27FC236}">
                    <a16:creationId xmlns:a16="http://schemas.microsoft.com/office/drawing/2014/main" id="{6B3B7B40-EC6D-D50A-0B70-D20193618A8A}"/>
                  </a:ext>
                </a:extLst>
              </p:cNvPr>
              <p:cNvSpPr txBox="1"/>
              <p:nvPr/>
            </p:nvSpPr>
            <p:spPr>
              <a:xfrm>
                <a:off x="2795163" y="1353199"/>
                <a:ext cx="1040705" cy="192409"/>
              </a:xfrm>
              <a:prstGeom prst="rect">
                <a:avLst/>
              </a:prstGeom>
              <a:solidFill>
                <a:schemeClr val="bg1">
                  <a:lumMod val="85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endParaRPr lang="fr-FR" sz="1067" dirty="0">
                  <a:solidFill>
                    <a:prstClr val="black"/>
                  </a:solidFill>
                </a:endParaRPr>
              </a:p>
            </p:txBody>
          </p:sp>
          <p:pic>
            <p:nvPicPr>
              <p:cNvPr id="46" name="Image 45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C884E893-EB37-EDAF-19A7-10E1FE3678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26108" y="1385906"/>
                <a:ext cx="731259" cy="150031"/>
              </a:xfrm>
              <a:prstGeom prst="rect">
                <a:avLst/>
              </a:prstGeom>
            </p:spPr>
          </p:pic>
        </p:grpSp>
        <p:pic>
          <p:nvPicPr>
            <p:cNvPr id="53" name="Image 52">
              <a:extLst>
                <a:ext uri="{FF2B5EF4-FFF2-40B4-BE49-F238E27FC236}">
                  <a16:creationId xmlns:a16="http://schemas.microsoft.com/office/drawing/2014/main" id="{B97B6CD0-AA8F-9889-27F3-5751D67C9257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71171" y="1724496"/>
              <a:ext cx="342273" cy="602513"/>
            </a:xfrm>
            <a:prstGeom prst="rect">
              <a:avLst/>
            </a:prstGeom>
          </p:spPr>
        </p:pic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1E9720CA-44DD-8B7E-B7D5-BE6EC907C716}"/>
                </a:ext>
              </a:extLst>
            </p:cNvPr>
            <p:cNvSpPr/>
            <p:nvPr/>
          </p:nvSpPr>
          <p:spPr bwMode="auto">
            <a:xfrm>
              <a:off x="4320527" y="1409755"/>
              <a:ext cx="1043561" cy="980166"/>
            </a:xfrm>
            <a:prstGeom prst="rect">
              <a:avLst/>
            </a:prstGeom>
            <a:noFill/>
            <a:ln w="9525" cap="flat" cmpd="sng" algn="ctr">
              <a:solidFill>
                <a:srgbClr val="000000"/>
              </a:solidFill>
              <a:prstDash val="sysDash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3200" kern="0">
                <a:solidFill>
                  <a:srgbClr val="000000"/>
                </a:solidFill>
              </a:endParaRPr>
            </a:p>
          </p:txBody>
        </p: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D6A9BDF1-5102-D875-54C7-D4C868A6CFA4}"/>
                </a:ext>
              </a:extLst>
            </p:cNvPr>
            <p:cNvGrpSpPr/>
            <p:nvPr/>
          </p:nvGrpSpPr>
          <p:grpSpPr>
            <a:xfrm>
              <a:off x="4321955" y="2781651"/>
              <a:ext cx="993150" cy="689610"/>
              <a:chOff x="4321955" y="2781651"/>
              <a:chExt cx="993150" cy="689610"/>
            </a:xfrm>
          </p:grpSpPr>
          <p:pic>
            <p:nvPicPr>
              <p:cNvPr id="59" name="Image 58">
                <a:extLst>
                  <a:ext uri="{FF2B5EF4-FFF2-40B4-BE49-F238E27FC236}">
                    <a16:creationId xmlns:a16="http://schemas.microsoft.com/office/drawing/2014/main" id="{3738C6D3-AB42-DF48-B23A-9DA7C43774E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508252" y="2823613"/>
                <a:ext cx="615603" cy="610598"/>
              </a:xfrm>
              <a:prstGeom prst="rect">
                <a:avLst/>
              </a:prstGeom>
            </p:spPr>
          </p:pic>
          <p:sp>
            <p:nvSpPr>
              <p:cNvPr id="66" name="Rectangle 65">
                <a:extLst>
                  <a:ext uri="{FF2B5EF4-FFF2-40B4-BE49-F238E27FC236}">
                    <a16:creationId xmlns:a16="http://schemas.microsoft.com/office/drawing/2014/main" id="{8C198FD8-8F38-400C-80FF-AB7F10E362F5}"/>
                  </a:ext>
                </a:extLst>
              </p:cNvPr>
              <p:cNvSpPr/>
              <p:nvPr/>
            </p:nvSpPr>
            <p:spPr bwMode="auto">
              <a:xfrm>
                <a:off x="4321955" y="2781651"/>
                <a:ext cx="993150" cy="689610"/>
              </a:xfrm>
              <a:prstGeom prst="rect">
                <a:avLst/>
              </a:prstGeom>
              <a:noFill/>
              <a:ln w="9525" cap="flat" cmpd="sng" algn="ctr">
                <a:solidFill>
                  <a:srgbClr val="000000"/>
                </a:solidFill>
                <a:prstDash val="sysDash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121920" tIns="60960" rIns="121920" bIns="60960" numCol="1" rtlCol="0" anchor="t" anchorCtr="0" compatLnSpc="1">
                <a:prstTxWarp prst="textNoShape">
                  <a:avLst/>
                </a:prstTxWarp>
              </a:bodyPr>
              <a:lstStyle/>
              <a:p>
                <a:pPr eaLnBrk="0" fontAlgn="base" hangingPunct="0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fr-FR" sz="3200" kern="0">
                  <a:solidFill>
                    <a:srgbClr val="000000"/>
                  </a:solidFill>
                </a:endParaRPr>
              </a:p>
            </p:txBody>
          </p:sp>
        </p:grpSp>
        <p:sp>
          <p:nvSpPr>
            <p:cNvPr id="99" name="Triangle isocèle 98">
              <a:extLst>
                <a:ext uri="{FF2B5EF4-FFF2-40B4-BE49-F238E27FC236}">
                  <a16:creationId xmlns:a16="http://schemas.microsoft.com/office/drawing/2014/main" id="{8F9F51A8-6E1A-1B94-4E53-B15C00575DC5}"/>
                </a:ext>
              </a:extLst>
            </p:cNvPr>
            <p:cNvSpPr/>
            <p:nvPr/>
          </p:nvSpPr>
          <p:spPr>
            <a:xfrm rot="10800000">
              <a:off x="4667470" y="2459219"/>
              <a:ext cx="349675" cy="248539"/>
            </a:xfrm>
            <a:prstGeom prst="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</p:grpSp>
      <p:sp>
        <p:nvSpPr>
          <p:cNvPr id="19" name="Rectangle 18"/>
          <p:cNvSpPr/>
          <p:nvPr/>
        </p:nvSpPr>
        <p:spPr bwMode="auto">
          <a:xfrm>
            <a:off x="1967541" y="4995367"/>
            <a:ext cx="376648" cy="32780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67" b="1" dirty="0">
                <a:solidFill>
                  <a:prstClr val="white"/>
                </a:solidFill>
              </a:rPr>
              <a:t> 3 </a:t>
            </a:r>
          </a:p>
        </p:txBody>
      </p:sp>
      <p:sp>
        <p:nvSpPr>
          <p:cNvPr id="18" name="Rectangle 17"/>
          <p:cNvSpPr/>
          <p:nvPr/>
        </p:nvSpPr>
        <p:spPr bwMode="auto">
          <a:xfrm>
            <a:off x="1967543" y="3619062"/>
            <a:ext cx="401728" cy="28726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67" b="1" dirty="0">
                <a:solidFill>
                  <a:prstClr val="white"/>
                </a:solidFill>
              </a:rPr>
              <a:t> 2 </a:t>
            </a:r>
          </a:p>
        </p:txBody>
      </p:sp>
      <p:sp>
        <p:nvSpPr>
          <p:cNvPr id="17" name="Rectangle 16"/>
          <p:cNvSpPr/>
          <p:nvPr/>
        </p:nvSpPr>
        <p:spPr bwMode="auto">
          <a:xfrm>
            <a:off x="1967542" y="1780352"/>
            <a:ext cx="406009" cy="287259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fr-FR" sz="1067" b="1" dirty="0">
                <a:solidFill>
                  <a:prstClr val="white"/>
                </a:solidFill>
              </a:rPr>
              <a:t> 1 </a:t>
            </a:r>
          </a:p>
        </p:txBody>
      </p:sp>
      <p:grpSp>
        <p:nvGrpSpPr>
          <p:cNvPr id="117" name="Groupe 116">
            <a:extLst>
              <a:ext uri="{FF2B5EF4-FFF2-40B4-BE49-F238E27FC236}">
                <a16:creationId xmlns:a16="http://schemas.microsoft.com/office/drawing/2014/main" id="{E93B0C97-EA6F-D1F5-6B15-2163CA3E5DB9}"/>
              </a:ext>
            </a:extLst>
          </p:cNvPr>
          <p:cNvGrpSpPr/>
          <p:nvPr/>
        </p:nvGrpSpPr>
        <p:grpSpPr>
          <a:xfrm>
            <a:off x="217925" y="3123151"/>
            <a:ext cx="1247908" cy="1590739"/>
            <a:chOff x="163443" y="2746848"/>
            <a:chExt cx="935931" cy="1193054"/>
          </a:xfrm>
        </p:grpSpPr>
        <p:pic>
          <p:nvPicPr>
            <p:cNvPr id="92" name="Image 91">
              <a:extLst>
                <a:ext uri="{FF2B5EF4-FFF2-40B4-BE49-F238E27FC236}">
                  <a16:creationId xmlns:a16="http://schemas.microsoft.com/office/drawing/2014/main" id="{D4BCA023-216A-BB7C-D3DE-3713E991A37B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404" y="2746848"/>
              <a:ext cx="454008" cy="625136"/>
            </a:xfrm>
            <a:prstGeom prst="rect">
              <a:avLst/>
            </a:prstGeom>
          </p:spPr>
        </p:pic>
        <p:pic>
          <p:nvPicPr>
            <p:cNvPr id="115" name="Image 114">
              <a:extLst>
                <a:ext uri="{FF2B5EF4-FFF2-40B4-BE49-F238E27FC236}">
                  <a16:creationId xmlns:a16="http://schemas.microsoft.com/office/drawing/2014/main" id="{82AF9AB7-548E-77B5-675F-C94DC15AED5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3443" y="3404564"/>
              <a:ext cx="935931" cy="535338"/>
            </a:xfrm>
            <a:prstGeom prst="rect">
              <a:avLst/>
            </a:prstGeom>
          </p:spPr>
        </p:pic>
        <p:pic>
          <p:nvPicPr>
            <p:cNvPr id="116" name="Image 115" descr="Une image contenant texte, équipement électronique, afficher, ordinateur&#10;&#10;Description générée automatiquement">
              <a:extLst>
                <a:ext uri="{FF2B5EF4-FFF2-40B4-BE49-F238E27FC236}">
                  <a16:creationId xmlns:a16="http://schemas.microsoft.com/office/drawing/2014/main" id="{5FB03938-1B04-F263-AC11-77430B138885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7820" y="3448925"/>
              <a:ext cx="647177" cy="442938"/>
            </a:xfrm>
            <a:prstGeom prst="rect">
              <a:avLst/>
            </a:prstGeom>
          </p:spPr>
        </p:pic>
      </p:grpSp>
      <p:sp>
        <p:nvSpPr>
          <p:cNvPr id="119" name="ZoneTexte 118">
            <a:extLst>
              <a:ext uri="{FF2B5EF4-FFF2-40B4-BE49-F238E27FC236}">
                <a16:creationId xmlns:a16="http://schemas.microsoft.com/office/drawing/2014/main" id="{9FA8DC96-58DE-868E-C498-FE71955315B5}"/>
              </a:ext>
            </a:extLst>
          </p:cNvPr>
          <p:cNvSpPr txBox="1"/>
          <p:nvPr/>
        </p:nvSpPr>
        <p:spPr>
          <a:xfrm>
            <a:off x="2563554" y="4995367"/>
            <a:ext cx="114876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>
                <a:solidFill>
                  <a:srgbClr val="000000"/>
                </a:solidFill>
                <a:latin typeface="Arial" panose="020B0604020202020204"/>
              </a:rPr>
              <a:t>Bâtiment</a:t>
            </a:r>
          </a:p>
        </p:txBody>
      </p:sp>
      <p:sp>
        <p:nvSpPr>
          <p:cNvPr id="120" name="ZoneTexte 119">
            <a:extLst>
              <a:ext uri="{FF2B5EF4-FFF2-40B4-BE49-F238E27FC236}">
                <a16:creationId xmlns:a16="http://schemas.microsoft.com/office/drawing/2014/main" id="{A7F4322E-AE00-D5D3-2C51-8AABBAA9F807}"/>
              </a:ext>
            </a:extLst>
          </p:cNvPr>
          <p:cNvSpPr txBox="1"/>
          <p:nvPr/>
        </p:nvSpPr>
        <p:spPr>
          <a:xfrm>
            <a:off x="4146094" y="4995367"/>
            <a:ext cx="114876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>
                <a:solidFill>
                  <a:srgbClr val="000000"/>
                </a:solidFill>
                <a:latin typeface="Arial" panose="020B0604020202020204"/>
              </a:rPr>
              <a:t>Niveau</a:t>
            </a:r>
          </a:p>
        </p:txBody>
      </p:sp>
      <p:sp>
        <p:nvSpPr>
          <p:cNvPr id="121" name="ZoneTexte 120">
            <a:extLst>
              <a:ext uri="{FF2B5EF4-FFF2-40B4-BE49-F238E27FC236}">
                <a16:creationId xmlns:a16="http://schemas.microsoft.com/office/drawing/2014/main" id="{90C0EED0-05C4-6410-19D6-71A52BD6987A}"/>
              </a:ext>
            </a:extLst>
          </p:cNvPr>
          <p:cNvSpPr txBox="1"/>
          <p:nvPr/>
        </p:nvSpPr>
        <p:spPr>
          <a:xfrm>
            <a:off x="5848174" y="4995367"/>
            <a:ext cx="1148769" cy="256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defTabSz="121917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>
                <a:solidFill>
                  <a:srgbClr val="000000"/>
                </a:solidFill>
                <a:latin typeface="Arial" panose="020B0604020202020204"/>
              </a:rPr>
              <a:t>Sous-niveau</a:t>
            </a:r>
          </a:p>
        </p:txBody>
      </p:sp>
      <p:sp>
        <p:nvSpPr>
          <p:cNvPr id="29" name="ZoneTexte 28">
            <a:extLst>
              <a:ext uri="{FF2B5EF4-FFF2-40B4-BE49-F238E27FC236}">
                <a16:creationId xmlns:a16="http://schemas.microsoft.com/office/drawing/2014/main" id="{2AAB57D9-94BD-21A1-BC76-C11FB6965A3B}"/>
              </a:ext>
            </a:extLst>
          </p:cNvPr>
          <p:cNvSpPr txBox="1"/>
          <p:nvPr/>
        </p:nvSpPr>
        <p:spPr>
          <a:xfrm>
            <a:off x="167227" y="1802774"/>
            <a:ext cx="1331587" cy="256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b="1" kern="0" dirty="0">
                <a:solidFill>
                  <a:srgbClr val="000000"/>
                </a:solidFill>
              </a:rPr>
              <a:t>Serveur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5A96DBF3-201B-B8EA-D76F-3E89A3BACBE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083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texte, capture d’écran, moniteur, noir&#10;&#10;Description générée automatiquement">
            <a:extLst>
              <a:ext uri="{FF2B5EF4-FFF2-40B4-BE49-F238E27FC236}">
                <a16:creationId xmlns:a16="http://schemas.microsoft.com/office/drawing/2014/main" id="{55028699-3779-7D2C-F4B1-8CA25B9156E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" r="-285" b="253"/>
          <a:stretch/>
        </p:blipFill>
        <p:spPr>
          <a:xfrm>
            <a:off x="169789" y="1742445"/>
            <a:ext cx="8972299" cy="4854907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8B0F3B90-6637-B850-E33C-35B0E71F1654}"/>
              </a:ext>
            </a:extLst>
          </p:cNvPr>
          <p:cNvSpPr/>
          <p:nvPr/>
        </p:nvSpPr>
        <p:spPr>
          <a:xfrm>
            <a:off x="164609" y="2222499"/>
            <a:ext cx="10539904" cy="4374853"/>
          </a:xfrm>
          <a:prstGeom prst="rect">
            <a:avLst/>
          </a:prstGeom>
          <a:solidFill>
            <a:schemeClr val="bg1">
              <a:lumMod val="95000"/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6873116B-023C-3BA9-9CE5-57104D2EF0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>
                <a:solidFill>
                  <a:srgbClr val="0067B1"/>
                </a:solidFill>
                <a:latin typeface="Arial" panose="020B0604020202020204"/>
              </a:rPr>
              <a:t>Optima Vision, unité d’aide à l’exploitation</a:t>
            </a:r>
            <a:endParaRPr lang="fr-FR" dirty="0"/>
          </a:p>
        </p:txBody>
      </p:sp>
      <p:sp>
        <p:nvSpPr>
          <p:cNvPr id="4" name="Ellipse 3">
            <a:extLst>
              <a:ext uri="{FF2B5EF4-FFF2-40B4-BE49-F238E27FC236}">
                <a16:creationId xmlns:a16="http://schemas.microsoft.com/office/drawing/2014/main" id="{C4CDF3C8-87E2-2823-2D54-63B947AF6B55}"/>
              </a:ext>
            </a:extLst>
          </p:cNvPr>
          <p:cNvSpPr>
            <a:spLocks noChangeAspect="1"/>
          </p:cNvSpPr>
          <p:nvPr/>
        </p:nvSpPr>
        <p:spPr bwMode="auto">
          <a:xfrm>
            <a:off x="8856849" y="1742472"/>
            <a:ext cx="479999" cy="480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4</a:t>
            </a:r>
          </a:p>
        </p:txBody>
      </p:sp>
      <p:grpSp>
        <p:nvGrpSpPr>
          <p:cNvPr id="66" name="Groupe 65">
            <a:extLst>
              <a:ext uri="{FF2B5EF4-FFF2-40B4-BE49-F238E27FC236}">
                <a16:creationId xmlns:a16="http://schemas.microsoft.com/office/drawing/2014/main" id="{6D7FBF58-2260-0997-0E4A-AF3418CF5A82}"/>
              </a:ext>
            </a:extLst>
          </p:cNvPr>
          <p:cNvGrpSpPr/>
          <p:nvPr/>
        </p:nvGrpSpPr>
        <p:grpSpPr>
          <a:xfrm>
            <a:off x="239351" y="2777662"/>
            <a:ext cx="3817716" cy="3699612"/>
            <a:chOff x="179513" y="1635646"/>
            <a:chExt cx="2863287" cy="2774709"/>
          </a:xfrm>
        </p:grpSpPr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2A2EB918-CA92-475F-1208-56184F92CFC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02436" y="1635646"/>
              <a:ext cx="1019841" cy="338554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34AB6154-C581-A97E-876D-51C2C61170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88416" y="2078211"/>
              <a:ext cx="1033861" cy="346045"/>
            </a:xfrm>
            <a:prstGeom prst="rect">
              <a:avLst/>
            </a:prstGeom>
          </p:spPr>
        </p:pic>
        <p:pic>
          <p:nvPicPr>
            <p:cNvPr id="18" name="Image 17">
              <a:extLst>
                <a:ext uri="{FF2B5EF4-FFF2-40B4-BE49-F238E27FC236}">
                  <a16:creationId xmlns:a16="http://schemas.microsoft.com/office/drawing/2014/main" id="{EB00A7D6-4AA8-D964-4636-B9444535582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88416" y="2520777"/>
              <a:ext cx="1033861" cy="354466"/>
            </a:xfrm>
            <a:prstGeom prst="rect">
              <a:avLst/>
            </a:prstGeom>
          </p:spPr>
        </p:pic>
        <p:pic>
          <p:nvPicPr>
            <p:cNvPr id="20" name="Image 19">
              <a:extLst>
                <a:ext uri="{FF2B5EF4-FFF2-40B4-BE49-F238E27FC236}">
                  <a16:creationId xmlns:a16="http://schemas.microsoft.com/office/drawing/2014/main" id="{D3F7A4B1-ECAF-1AA6-F512-FF00E3B6B44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88416" y="2963341"/>
              <a:ext cx="1033861" cy="351682"/>
            </a:xfrm>
            <a:prstGeom prst="rect">
              <a:avLst/>
            </a:prstGeom>
          </p:spPr>
        </p:pic>
        <p:pic>
          <p:nvPicPr>
            <p:cNvPr id="22" name="Image 21">
              <a:extLst>
                <a:ext uri="{FF2B5EF4-FFF2-40B4-BE49-F238E27FC236}">
                  <a16:creationId xmlns:a16="http://schemas.microsoft.com/office/drawing/2014/main" id="{886CADB2-6CAE-BB26-D91D-B7687E68D1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84177" y="3405906"/>
              <a:ext cx="1038100" cy="351683"/>
            </a:xfrm>
            <a:prstGeom prst="rect">
              <a:avLst/>
            </a:prstGeom>
          </p:spPr>
        </p:pic>
        <p:pic>
          <p:nvPicPr>
            <p:cNvPr id="24" name="Image 23">
              <a:extLst>
                <a:ext uri="{FF2B5EF4-FFF2-40B4-BE49-F238E27FC236}">
                  <a16:creationId xmlns:a16="http://schemas.microsoft.com/office/drawing/2014/main" id="{7E2B7D13-B802-B54C-74E0-DB9A4AA63E7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79513" y="3848471"/>
              <a:ext cx="1042764" cy="358984"/>
            </a:xfrm>
            <a:prstGeom prst="rect">
              <a:avLst/>
            </a:prstGeom>
          </p:spPr>
        </p:pic>
        <p:sp>
          <p:nvSpPr>
            <p:cNvPr id="26" name="ZoneTexte 25">
              <a:extLst>
                <a:ext uri="{FF2B5EF4-FFF2-40B4-BE49-F238E27FC236}">
                  <a16:creationId xmlns:a16="http://schemas.microsoft.com/office/drawing/2014/main" id="{A5FAFDEF-116D-BA05-D0CD-09D8E79BD2CB}"/>
                </a:ext>
              </a:extLst>
            </p:cNvPr>
            <p:cNvSpPr txBox="1"/>
            <p:nvPr/>
          </p:nvSpPr>
          <p:spPr>
            <a:xfrm>
              <a:off x="1222762" y="1635646"/>
              <a:ext cx="1820038" cy="315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sz="1067" dirty="0"/>
                <a:t>Affichage du plan de masse "site". Niveau de zoom configurable</a:t>
              </a:r>
            </a:p>
          </p:txBody>
        </p: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B90D9FB2-CD72-202A-2A9E-5103ECE20685}"/>
                </a:ext>
              </a:extLst>
            </p:cNvPr>
            <p:cNvSpPr txBox="1"/>
            <p:nvPr/>
          </p:nvSpPr>
          <p:spPr>
            <a:xfrm>
              <a:off x="1222762" y="2078211"/>
              <a:ext cx="1820038" cy="315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sz="1067" dirty="0"/>
                <a:t>Consignes de test et de maintenance en cours.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C1C1A655-9249-873F-C71B-844F3068FAF0}"/>
                </a:ext>
              </a:extLst>
            </p:cNvPr>
            <p:cNvSpPr txBox="1"/>
            <p:nvPr/>
          </p:nvSpPr>
          <p:spPr>
            <a:xfrm>
              <a:off x="1222762" y="2520776"/>
              <a:ext cx="1820038" cy="315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sz="1067" dirty="0"/>
                <a:t>Historique des alarmes,</a:t>
              </a:r>
            </a:p>
            <a:p>
              <a:r>
                <a:rPr lang="fr-FR" sz="1067" dirty="0"/>
                <a:t>Historique des évènements.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068C4BBE-08F5-E7F8-FE3C-236ADB92DB7C}"/>
                </a:ext>
              </a:extLst>
            </p:cNvPr>
            <p:cNvSpPr txBox="1"/>
            <p:nvPr/>
          </p:nvSpPr>
          <p:spPr>
            <a:xfrm>
              <a:off x="1222762" y="2963341"/>
              <a:ext cx="1820038" cy="315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sz="1067" dirty="0"/>
                <a:t>Nombre présélectionné de commandes et d’états.</a:t>
              </a:r>
            </a:p>
          </p:txBody>
        </p:sp>
        <p:sp>
          <p:nvSpPr>
            <p:cNvPr id="30" name="ZoneTexte 29">
              <a:extLst>
                <a:ext uri="{FF2B5EF4-FFF2-40B4-BE49-F238E27FC236}">
                  <a16:creationId xmlns:a16="http://schemas.microsoft.com/office/drawing/2014/main" id="{1F1B5AF5-50E6-E4EC-450B-5CD94BF0B0BE}"/>
                </a:ext>
              </a:extLst>
            </p:cNvPr>
            <p:cNvSpPr txBox="1"/>
            <p:nvPr/>
          </p:nvSpPr>
          <p:spPr>
            <a:xfrm>
              <a:off x="1222762" y="3405906"/>
              <a:ext cx="1820038" cy="315567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sz="1067" dirty="0"/>
                <a:t>Paramétrage des commandes du pupitre (ensemble des </a:t>
              </a:r>
              <a:r>
                <a:rPr lang="fr-FR" sz="1067" dirty="0" err="1"/>
                <a:t>cdes</a:t>
              </a:r>
              <a:r>
                <a:rPr lang="fr-FR" sz="1067" dirty="0"/>
                <a:t>).</a:t>
              </a:r>
            </a:p>
          </p:txBody>
        </p: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5525604E-3747-EC13-30C3-3F5D91C62229}"/>
                </a:ext>
              </a:extLst>
            </p:cNvPr>
            <p:cNvSpPr txBox="1"/>
            <p:nvPr/>
          </p:nvSpPr>
          <p:spPr>
            <a:xfrm>
              <a:off x="1222762" y="3848471"/>
              <a:ext cx="1820038" cy="561884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r>
                <a:rPr lang="fr-FR" sz="1067" dirty="0"/>
                <a:t>Menu contextuel : Gestion des utilisateurs, main courante (option),</a:t>
              </a:r>
            </a:p>
            <a:p>
              <a:r>
                <a:rPr lang="fr-FR" sz="1067" dirty="0"/>
                <a:t>permis feu, configuration des consignes.</a:t>
              </a:r>
            </a:p>
          </p:txBody>
        </p:sp>
      </p:grpSp>
      <p:grpSp>
        <p:nvGrpSpPr>
          <p:cNvPr id="67" name="Groupe 66">
            <a:extLst>
              <a:ext uri="{FF2B5EF4-FFF2-40B4-BE49-F238E27FC236}">
                <a16:creationId xmlns:a16="http://schemas.microsoft.com/office/drawing/2014/main" id="{6D00660E-8798-4DA3-ED0D-71CFA67F7099}"/>
              </a:ext>
            </a:extLst>
          </p:cNvPr>
          <p:cNvGrpSpPr/>
          <p:nvPr/>
        </p:nvGrpSpPr>
        <p:grpSpPr>
          <a:xfrm>
            <a:off x="4430256" y="3106595"/>
            <a:ext cx="7512384" cy="2764656"/>
            <a:chOff x="3322692" y="1869977"/>
            <a:chExt cx="5634288" cy="2073492"/>
          </a:xfrm>
        </p:grpSpPr>
        <p:grpSp>
          <p:nvGrpSpPr>
            <p:cNvPr id="65" name="Groupe 64">
              <a:extLst>
                <a:ext uri="{FF2B5EF4-FFF2-40B4-BE49-F238E27FC236}">
                  <a16:creationId xmlns:a16="http://schemas.microsoft.com/office/drawing/2014/main" id="{3F475A34-4871-3B71-DEC7-A3267E877087}"/>
                </a:ext>
              </a:extLst>
            </p:cNvPr>
            <p:cNvGrpSpPr/>
            <p:nvPr/>
          </p:nvGrpSpPr>
          <p:grpSpPr>
            <a:xfrm>
              <a:off x="3328878" y="1869977"/>
              <a:ext cx="5602273" cy="338556"/>
              <a:chOff x="3347864" y="1617766"/>
              <a:chExt cx="5602273" cy="338556"/>
            </a:xfrm>
          </p:grpSpPr>
          <p:pic>
            <p:nvPicPr>
              <p:cNvPr id="33" name="Image 32">
                <a:extLst>
                  <a:ext uri="{FF2B5EF4-FFF2-40B4-BE49-F238E27FC236}">
                    <a16:creationId xmlns:a16="http://schemas.microsoft.com/office/drawing/2014/main" id="{AB9CE504-63DD-F5FC-A998-59128DB79D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347864" y="1617768"/>
                <a:ext cx="677278" cy="338554"/>
              </a:xfrm>
              <a:prstGeom prst="rect">
                <a:avLst/>
              </a:prstGeom>
            </p:spPr>
          </p:pic>
          <p:pic>
            <p:nvPicPr>
              <p:cNvPr id="35" name="Image 34">
                <a:extLst>
                  <a:ext uri="{FF2B5EF4-FFF2-40B4-BE49-F238E27FC236}">
                    <a16:creationId xmlns:a16="http://schemas.microsoft.com/office/drawing/2014/main" id="{D2743377-2B97-B636-142B-A293FC8778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185461" y="1617767"/>
                <a:ext cx="700634" cy="337105"/>
              </a:xfrm>
              <a:prstGeom prst="rect">
                <a:avLst/>
              </a:prstGeom>
            </p:spPr>
          </p:pic>
          <p:pic>
            <p:nvPicPr>
              <p:cNvPr id="37" name="Image 36">
                <a:extLst>
                  <a:ext uri="{FF2B5EF4-FFF2-40B4-BE49-F238E27FC236}">
                    <a16:creationId xmlns:a16="http://schemas.microsoft.com/office/drawing/2014/main" id="{3DEC76E2-6B26-09D1-42B6-7CA5BBEBC6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7117439" y="1617766"/>
                <a:ext cx="695055" cy="335659"/>
              </a:xfrm>
              <a:prstGeom prst="rect">
                <a:avLst/>
              </a:prstGeom>
            </p:spPr>
          </p:pic>
          <p:sp>
            <p:nvSpPr>
              <p:cNvPr id="48" name="ZoneTexte 47">
                <a:extLst>
                  <a:ext uri="{FF2B5EF4-FFF2-40B4-BE49-F238E27FC236}">
                    <a16:creationId xmlns:a16="http://schemas.microsoft.com/office/drawing/2014/main" id="{D4EC7B2F-4168-375A-AD61-EA8ACF286EE2}"/>
                  </a:ext>
                </a:extLst>
              </p:cNvPr>
              <p:cNvSpPr txBox="1"/>
              <p:nvPr/>
            </p:nvSpPr>
            <p:spPr>
              <a:xfrm>
                <a:off x="3964512" y="1617767"/>
                <a:ext cx="1069082" cy="3155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dirty="0">
                    <a:latin typeface="HelveticaNeueLTPro-LtCn"/>
                  </a:rPr>
                  <a:t>Nombre de zones en alarme feu</a:t>
                </a:r>
                <a:endParaRPr lang="fr-FR" sz="1067" dirty="0"/>
              </a:p>
            </p:txBody>
          </p:sp>
          <p:sp>
            <p:nvSpPr>
              <p:cNvPr id="49" name="ZoneTexte 48">
                <a:extLst>
                  <a:ext uri="{FF2B5EF4-FFF2-40B4-BE49-F238E27FC236}">
                    <a16:creationId xmlns:a16="http://schemas.microsoft.com/office/drawing/2014/main" id="{A5793E21-3FCF-82A2-CD09-4AD027B04767}"/>
                  </a:ext>
                </a:extLst>
              </p:cNvPr>
              <p:cNvSpPr txBox="1"/>
              <p:nvPr/>
            </p:nvSpPr>
            <p:spPr>
              <a:xfrm>
                <a:off x="5843605" y="1617767"/>
                <a:ext cx="1069082" cy="3155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dirty="0">
                    <a:latin typeface="HelveticaNeueLTPro-LtCn"/>
                  </a:rPr>
                  <a:t>Nombre de zones en préalarme</a:t>
                </a:r>
                <a:endParaRPr lang="fr-FR" sz="1067" dirty="0"/>
              </a:p>
            </p:txBody>
          </p:sp>
          <p:sp>
            <p:nvSpPr>
              <p:cNvPr id="50" name="ZoneTexte 49">
                <a:extLst>
                  <a:ext uri="{FF2B5EF4-FFF2-40B4-BE49-F238E27FC236}">
                    <a16:creationId xmlns:a16="http://schemas.microsoft.com/office/drawing/2014/main" id="{4663377F-43B7-965B-0120-7E73F6521FC1}"/>
                  </a:ext>
                </a:extLst>
              </p:cNvPr>
              <p:cNvSpPr txBox="1"/>
              <p:nvPr/>
            </p:nvSpPr>
            <p:spPr>
              <a:xfrm>
                <a:off x="7740351" y="1617767"/>
                <a:ext cx="1209786" cy="3155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dirty="0">
                    <a:latin typeface="HelveticaNeueLTPro-LtCn"/>
                  </a:rPr>
                  <a:t>Nombre de zones </a:t>
                </a:r>
              </a:p>
              <a:p>
                <a:r>
                  <a:rPr lang="fr-FR" sz="1067" dirty="0">
                    <a:latin typeface="HelveticaNeueLTPro-LtCn"/>
                  </a:rPr>
                  <a:t>en alarme technique</a:t>
                </a:r>
                <a:endParaRPr lang="fr-FR" sz="1067" dirty="0"/>
              </a:p>
            </p:txBody>
          </p:sp>
        </p:grpSp>
        <p:grpSp>
          <p:nvGrpSpPr>
            <p:cNvPr id="64" name="Groupe 63">
              <a:extLst>
                <a:ext uri="{FF2B5EF4-FFF2-40B4-BE49-F238E27FC236}">
                  <a16:creationId xmlns:a16="http://schemas.microsoft.com/office/drawing/2014/main" id="{B61D2AAE-9C32-B010-5DF8-19183140C08E}"/>
                </a:ext>
              </a:extLst>
            </p:cNvPr>
            <p:cNvGrpSpPr/>
            <p:nvPr/>
          </p:nvGrpSpPr>
          <p:grpSpPr>
            <a:xfrm>
              <a:off x="3322692" y="2720451"/>
              <a:ext cx="5634288" cy="338554"/>
              <a:chOff x="3322692" y="2516841"/>
              <a:chExt cx="5634288" cy="338554"/>
            </a:xfrm>
          </p:grpSpPr>
          <p:pic>
            <p:nvPicPr>
              <p:cNvPr id="39" name="Image 38">
                <a:extLst>
                  <a:ext uri="{FF2B5EF4-FFF2-40B4-BE49-F238E27FC236}">
                    <a16:creationId xmlns:a16="http://schemas.microsoft.com/office/drawing/2014/main" id="{51C71850-41A5-97B3-806B-FCDB6DA31BA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322692" y="2519736"/>
                <a:ext cx="695055" cy="335659"/>
              </a:xfrm>
              <a:prstGeom prst="rect">
                <a:avLst/>
              </a:prstGeom>
            </p:spPr>
          </p:pic>
          <p:pic>
            <p:nvPicPr>
              <p:cNvPr id="41" name="Image 40">
                <a:extLst>
                  <a:ext uri="{FF2B5EF4-FFF2-40B4-BE49-F238E27FC236}">
                    <a16:creationId xmlns:a16="http://schemas.microsoft.com/office/drawing/2014/main" id="{8C3F683D-1636-B8F1-172C-1AC7DCD6D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5179841" y="2519736"/>
                <a:ext cx="700634" cy="330862"/>
              </a:xfrm>
              <a:prstGeom prst="rect">
                <a:avLst/>
              </a:prstGeom>
            </p:spPr>
          </p:pic>
          <p:pic>
            <p:nvPicPr>
              <p:cNvPr id="43" name="Image 42">
                <a:extLst>
                  <a:ext uri="{FF2B5EF4-FFF2-40B4-BE49-F238E27FC236}">
                    <a16:creationId xmlns:a16="http://schemas.microsoft.com/office/drawing/2014/main" id="{08A3EF60-DF4A-DBD2-ED38-DE488A86BF6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/>
              <a:srcRect r="796" b="208"/>
              <a:stretch/>
            </p:blipFill>
            <p:spPr>
              <a:xfrm>
                <a:off x="7117440" y="2519736"/>
                <a:ext cx="685724" cy="335659"/>
              </a:xfrm>
              <a:prstGeom prst="rect">
                <a:avLst/>
              </a:prstGeom>
            </p:spPr>
          </p:pic>
          <p:sp>
            <p:nvSpPr>
              <p:cNvPr id="51" name="ZoneTexte 50">
                <a:extLst>
                  <a:ext uri="{FF2B5EF4-FFF2-40B4-BE49-F238E27FC236}">
                    <a16:creationId xmlns:a16="http://schemas.microsoft.com/office/drawing/2014/main" id="{BA2C93FF-3F27-5FCF-C2B9-109C348A7E72}"/>
                  </a:ext>
                </a:extLst>
              </p:cNvPr>
              <p:cNvSpPr txBox="1"/>
              <p:nvPr/>
            </p:nvSpPr>
            <p:spPr>
              <a:xfrm>
                <a:off x="3959066" y="2516841"/>
                <a:ext cx="1069082" cy="3155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dirty="0">
                    <a:latin typeface="HelveticaNeueLTPro-LtCn"/>
                  </a:rPr>
                  <a:t>Nombre de zones en dérangement</a:t>
                </a:r>
                <a:endParaRPr lang="fr-FR" sz="1067" dirty="0"/>
              </a:p>
            </p:txBody>
          </p:sp>
          <p:sp>
            <p:nvSpPr>
              <p:cNvPr id="52" name="ZoneTexte 51">
                <a:extLst>
                  <a:ext uri="{FF2B5EF4-FFF2-40B4-BE49-F238E27FC236}">
                    <a16:creationId xmlns:a16="http://schemas.microsoft.com/office/drawing/2014/main" id="{2909C0F7-1E69-0787-0DBA-D345DA94EF18}"/>
                  </a:ext>
                </a:extLst>
              </p:cNvPr>
              <p:cNvSpPr txBox="1"/>
              <p:nvPr/>
            </p:nvSpPr>
            <p:spPr>
              <a:xfrm>
                <a:off x="5843605" y="2516841"/>
                <a:ext cx="1069082" cy="3155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dirty="0">
                    <a:latin typeface="HelveticaNeueLTPro-LtCn"/>
                  </a:rPr>
                  <a:t>Nombre de zones hors service</a:t>
                </a:r>
                <a:endParaRPr lang="fr-FR" sz="1067" dirty="0"/>
              </a:p>
            </p:txBody>
          </p:sp>
          <p:sp>
            <p:nvSpPr>
              <p:cNvPr id="53" name="ZoneTexte 52">
                <a:extLst>
                  <a:ext uri="{FF2B5EF4-FFF2-40B4-BE49-F238E27FC236}">
                    <a16:creationId xmlns:a16="http://schemas.microsoft.com/office/drawing/2014/main" id="{961B3BF5-3A33-93E8-01D3-942063B836DA}"/>
                  </a:ext>
                </a:extLst>
              </p:cNvPr>
              <p:cNvSpPr txBox="1"/>
              <p:nvPr/>
            </p:nvSpPr>
            <p:spPr>
              <a:xfrm>
                <a:off x="7740351" y="2519736"/>
                <a:ext cx="1216629" cy="3155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dirty="0">
                    <a:latin typeface="HelveticaNeueLTPro-LtCn"/>
                  </a:rPr>
                  <a:t>Nombre de zones </a:t>
                </a:r>
              </a:p>
              <a:p>
                <a:r>
                  <a:rPr lang="fr-FR" sz="1067" dirty="0">
                    <a:latin typeface="HelveticaNeueLTPro-LtCn"/>
                  </a:rPr>
                  <a:t>en test</a:t>
                </a:r>
                <a:endParaRPr lang="fr-FR" sz="1067" dirty="0"/>
              </a:p>
            </p:txBody>
          </p:sp>
        </p:grpSp>
        <p:grpSp>
          <p:nvGrpSpPr>
            <p:cNvPr id="63" name="Groupe 62">
              <a:extLst>
                <a:ext uri="{FF2B5EF4-FFF2-40B4-BE49-F238E27FC236}">
                  <a16:creationId xmlns:a16="http://schemas.microsoft.com/office/drawing/2014/main" id="{F9B8D7AF-18BD-43B2-C696-F8E75BD947A1}"/>
                </a:ext>
              </a:extLst>
            </p:cNvPr>
            <p:cNvGrpSpPr/>
            <p:nvPr/>
          </p:nvGrpSpPr>
          <p:grpSpPr>
            <a:xfrm>
              <a:off x="3347864" y="3579862"/>
              <a:ext cx="5602273" cy="363607"/>
              <a:chOff x="3347864" y="3579862"/>
              <a:chExt cx="5602273" cy="363607"/>
            </a:xfrm>
          </p:grpSpPr>
          <p:pic>
            <p:nvPicPr>
              <p:cNvPr id="45" name="Image 44">
                <a:extLst>
                  <a:ext uri="{FF2B5EF4-FFF2-40B4-BE49-F238E27FC236}">
                    <a16:creationId xmlns:a16="http://schemas.microsoft.com/office/drawing/2014/main" id="{057962B8-5A1B-070F-A834-51BF82AF0F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3347864" y="3591703"/>
                <a:ext cx="695055" cy="351766"/>
              </a:xfrm>
              <a:prstGeom prst="rect">
                <a:avLst/>
              </a:prstGeom>
            </p:spPr>
          </p:pic>
          <p:pic>
            <p:nvPicPr>
              <p:cNvPr id="47" name="Image 46">
                <a:extLst>
                  <a:ext uri="{FF2B5EF4-FFF2-40B4-BE49-F238E27FC236}">
                    <a16:creationId xmlns:a16="http://schemas.microsoft.com/office/drawing/2014/main" id="{56E79CCE-DE44-FBAB-C9C1-ED63E6116B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179841" y="3579862"/>
                <a:ext cx="695055" cy="338554"/>
              </a:xfrm>
              <a:prstGeom prst="rect">
                <a:avLst/>
              </a:prstGeom>
            </p:spPr>
          </p:pic>
          <p:sp>
            <p:nvSpPr>
              <p:cNvPr id="54" name="ZoneTexte 53">
                <a:extLst>
                  <a:ext uri="{FF2B5EF4-FFF2-40B4-BE49-F238E27FC236}">
                    <a16:creationId xmlns:a16="http://schemas.microsoft.com/office/drawing/2014/main" id="{55FEDE4D-ACD2-DDDD-724A-8E318FD3758E}"/>
                  </a:ext>
                </a:extLst>
              </p:cNvPr>
              <p:cNvSpPr txBox="1"/>
              <p:nvPr/>
            </p:nvSpPr>
            <p:spPr>
              <a:xfrm>
                <a:off x="3959066" y="3607153"/>
                <a:ext cx="1069082" cy="3155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dirty="0">
                    <a:latin typeface="HelveticaNeueLTPro-LtCn"/>
                  </a:rPr>
                  <a:t>Messages non acquittés</a:t>
                </a:r>
                <a:endParaRPr lang="fr-FR" sz="1067" dirty="0"/>
              </a:p>
            </p:txBody>
          </p:sp>
          <p:sp>
            <p:nvSpPr>
              <p:cNvPr id="55" name="ZoneTexte 54">
                <a:extLst>
                  <a:ext uri="{FF2B5EF4-FFF2-40B4-BE49-F238E27FC236}">
                    <a16:creationId xmlns:a16="http://schemas.microsoft.com/office/drawing/2014/main" id="{29029710-74C7-7AD9-5CE6-A6FB3023AE14}"/>
                  </a:ext>
                </a:extLst>
              </p:cNvPr>
              <p:cNvSpPr txBox="1"/>
              <p:nvPr/>
            </p:nvSpPr>
            <p:spPr>
              <a:xfrm>
                <a:off x="5843605" y="3579862"/>
                <a:ext cx="1069082" cy="3155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dirty="0">
                    <a:latin typeface="HelveticaNeueLTPro-LtCn"/>
                  </a:rPr>
                  <a:t>Niveau d’accès sur la session en cours</a:t>
                </a:r>
                <a:endParaRPr lang="fr-FR" sz="1067" dirty="0"/>
              </a:p>
            </p:txBody>
          </p:sp>
          <p:sp>
            <p:nvSpPr>
              <p:cNvPr id="56" name="ZoneTexte 55">
                <a:extLst>
                  <a:ext uri="{FF2B5EF4-FFF2-40B4-BE49-F238E27FC236}">
                    <a16:creationId xmlns:a16="http://schemas.microsoft.com/office/drawing/2014/main" id="{A8B4D1E3-BC01-A9F4-9C12-2DFDB43F9B61}"/>
                  </a:ext>
                </a:extLst>
              </p:cNvPr>
              <p:cNvSpPr txBox="1"/>
              <p:nvPr/>
            </p:nvSpPr>
            <p:spPr>
              <a:xfrm>
                <a:off x="7740351" y="3610048"/>
                <a:ext cx="1209786" cy="315567"/>
              </a:xfrm>
              <a:prstGeom prst="rect">
                <a:avLst/>
              </a:prstGeom>
              <a:solidFill>
                <a:schemeClr val="accent2">
                  <a:lumMod val="60000"/>
                  <a:lumOff val="40000"/>
                </a:schemeClr>
              </a:solidFill>
            </p:spPr>
            <p:txBody>
              <a:bodyPr wrap="square">
                <a:spAutoFit/>
              </a:bodyPr>
              <a:lstStyle/>
              <a:p>
                <a:r>
                  <a:rPr lang="fr-FR" sz="1067" dirty="0">
                    <a:latin typeface="HelveticaNeueLTPro-LtCn"/>
                  </a:rPr>
                  <a:t>Aide </a:t>
                </a:r>
              </a:p>
              <a:p>
                <a:r>
                  <a:rPr lang="fr-FR" sz="1067" dirty="0">
                    <a:latin typeface="HelveticaNeueLTPro-LtCn"/>
                  </a:rPr>
                  <a:t>en ligne</a:t>
                </a:r>
              </a:p>
            </p:txBody>
          </p:sp>
          <p:pic>
            <p:nvPicPr>
              <p:cNvPr id="58" name="Image 57">
                <a:extLst>
                  <a:ext uri="{FF2B5EF4-FFF2-40B4-BE49-F238E27FC236}">
                    <a16:creationId xmlns:a16="http://schemas.microsoft.com/office/drawing/2014/main" id="{18ECAF4B-5F63-4C7E-6794-A9AC56138F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/>
              <a:stretch>
                <a:fillRect/>
              </a:stretch>
            </p:blipFill>
            <p:spPr>
              <a:xfrm>
                <a:off x="7161630" y="3607153"/>
                <a:ext cx="343634" cy="311263"/>
              </a:xfrm>
              <a:prstGeom prst="rect">
                <a:avLst/>
              </a:prstGeom>
            </p:spPr>
          </p:pic>
        </p:grpSp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37CD245-739D-B095-5E42-C78759B5068C}"/>
              </a:ext>
            </a:extLst>
          </p:cNvPr>
          <p:cNvSpPr/>
          <p:nvPr/>
        </p:nvSpPr>
        <p:spPr>
          <a:xfrm>
            <a:off x="2927649" y="1687385"/>
            <a:ext cx="1545649" cy="590175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E5F9BB1-FF35-DB20-D2DE-4747D9FBFC1B}"/>
              </a:ext>
            </a:extLst>
          </p:cNvPr>
          <p:cNvSpPr/>
          <p:nvPr/>
        </p:nvSpPr>
        <p:spPr>
          <a:xfrm>
            <a:off x="4522811" y="1687385"/>
            <a:ext cx="1477180" cy="590175"/>
          </a:xfrm>
          <a:prstGeom prst="rect">
            <a:avLst/>
          </a:prstGeom>
          <a:noFill/>
          <a:ln w="349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72" name="Connecteur : en angle 71">
            <a:extLst>
              <a:ext uri="{FF2B5EF4-FFF2-40B4-BE49-F238E27FC236}">
                <a16:creationId xmlns:a16="http://schemas.microsoft.com/office/drawing/2014/main" id="{18ABCFE0-571B-F44A-6959-6A0CAD9BD630}"/>
              </a:ext>
            </a:extLst>
          </p:cNvPr>
          <p:cNvCxnSpPr>
            <a:cxnSpLocks/>
            <a:stCxn id="70" idx="2"/>
            <a:endCxn id="73" idx="0"/>
          </p:cNvCxnSpPr>
          <p:nvPr/>
        </p:nvCxnSpPr>
        <p:spPr>
          <a:xfrm rot="16200000" flipH="1">
            <a:off x="6369279" y="1169681"/>
            <a:ext cx="723079" cy="2938833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ectangle 72">
            <a:extLst>
              <a:ext uri="{FF2B5EF4-FFF2-40B4-BE49-F238E27FC236}">
                <a16:creationId xmlns:a16="http://schemas.microsoft.com/office/drawing/2014/main" id="{248E4E6F-1CC1-9B79-8F74-CB94C9313782}"/>
              </a:ext>
            </a:extLst>
          </p:cNvPr>
          <p:cNvSpPr/>
          <p:nvPr/>
        </p:nvSpPr>
        <p:spPr>
          <a:xfrm>
            <a:off x="4378259" y="3000638"/>
            <a:ext cx="7643951" cy="2966277"/>
          </a:xfrm>
          <a:prstGeom prst="rect">
            <a:avLst/>
          </a:prstGeom>
          <a:noFill/>
          <a:ln w="34925"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D937E2B3-0BC7-7FF4-2A59-7E3FC602B67C}"/>
              </a:ext>
            </a:extLst>
          </p:cNvPr>
          <p:cNvSpPr/>
          <p:nvPr/>
        </p:nvSpPr>
        <p:spPr>
          <a:xfrm>
            <a:off x="164612" y="2660915"/>
            <a:ext cx="4018889" cy="3936437"/>
          </a:xfrm>
          <a:prstGeom prst="rect">
            <a:avLst/>
          </a:prstGeom>
          <a:noFill/>
          <a:ln w="34925"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80" name="Connecteur : en angle 79">
            <a:extLst>
              <a:ext uri="{FF2B5EF4-FFF2-40B4-BE49-F238E27FC236}">
                <a16:creationId xmlns:a16="http://schemas.microsoft.com/office/drawing/2014/main" id="{4EBF76C4-E6C9-A72C-E23A-66AC427AAA50}"/>
              </a:ext>
            </a:extLst>
          </p:cNvPr>
          <p:cNvCxnSpPr>
            <a:cxnSpLocks/>
            <a:stCxn id="69" idx="2"/>
            <a:endCxn id="79" idx="0"/>
          </p:cNvCxnSpPr>
          <p:nvPr/>
        </p:nvCxnSpPr>
        <p:spPr>
          <a:xfrm rot="5400000">
            <a:off x="2745589" y="1706029"/>
            <a:ext cx="383356" cy="1526417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2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Rectangle 82">
            <a:extLst>
              <a:ext uri="{FF2B5EF4-FFF2-40B4-BE49-F238E27FC236}">
                <a16:creationId xmlns:a16="http://schemas.microsoft.com/office/drawing/2014/main" id="{9BBCEDD2-F844-ABF6-7983-7C6B6DA4F16D}"/>
              </a:ext>
            </a:extLst>
          </p:cNvPr>
          <p:cNvSpPr/>
          <p:nvPr/>
        </p:nvSpPr>
        <p:spPr>
          <a:xfrm>
            <a:off x="164609" y="577650"/>
            <a:ext cx="9195753" cy="4701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625519">
              <a:lnSpc>
                <a:spcPct val="150000"/>
              </a:lnSpc>
              <a:defRPr/>
            </a:pPr>
            <a:r>
              <a:rPr lang="fr-FR" sz="1867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Organisation de l’affichage sur écran</a:t>
            </a:r>
          </a:p>
        </p:txBody>
      </p:sp>
      <p:sp>
        <p:nvSpPr>
          <p:cNvPr id="84" name="Ellipse 83">
            <a:extLst>
              <a:ext uri="{FF2B5EF4-FFF2-40B4-BE49-F238E27FC236}">
                <a16:creationId xmlns:a16="http://schemas.microsoft.com/office/drawing/2014/main" id="{B93C0B93-77A3-16CA-669C-3634476BC4A5}"/>
              </a:ext>
            </a:extLst>
          </p:cNvPr>
          <p:cNvSpPr>
            <a:spLocks noChangeAspect="1"/>
          </p:cNvSpPr>
          <p:nvPr/>
        </p:nvSpPr>
        <p:spPr bwMode="auto">
          <a:xfrm>
            <a:off x="164607" y="1019320"/>
            <a:ext cx="479999" cy="480000"/>
          </a:xfrm>
          <a:prstGeom prst="ellipse">
            <a:avLst/>
          </a:prstGeom>
          <a:solidFill>
            <a:srgbClr val="00B050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121920" tIns="60960" rIns="121920" bIns="60960" numCol="1" rtlCol="0" anchor="t" anchorCtr="0" compatLnSpc="1">
            <a:prstTxWarp prst="textNoShape">
              <a:avLst/>
            </a:prstTxWarp>
          </a:bodyPr>
          <a:lstStyle/>
          <a:p>
            <a:pPr algn="ctr" eaLnBrk="0" fontAlgn="base" hangingPunct="0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B2D03F8-8F1C-80D3-BCD7-75C97E0D167F}"/>
              </a:ext>
            </a:extLst>
          </p:cNvPr>
          <p:cNvSpPr/>
          <p:nvPr/>
        </p:nvSpPr>
        <p:spPr>
          <a:xfrm>
            <a:off x="698352" y="1105433"/>
            <a:ext cx="4513889" cy="276999"/>
          </a:xfrm>
          <a:prstGeom prst="rect">
            <a:avLst/>
          </a:prstGeom>
          <a:solidFill>
            <a:srgbClr val="00B050"/>
          </a:solidFill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b="1" kern="0" dirty="0">
                <a:solidFill>
                  <a:schemeClr val="bg1"/>
                </a:solidFill>
              </a:rPr>
              <a:t>Bandeau des commandes et des indications.</a:t>
            </a:r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C8D440A2-7D26-683A-702E-E7FCE6750A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11240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Image 160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56AC231B-9E81-88C2-FD61-96F47FCFA1F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7" r="20190" b="11362"/>
          <a:stretch/>
        </p:blipFill>
        <p:spPr>
          <a:xfrm>
            <a:off x="166920" y="1885483"/>
            <a:ext cx="11698649" cy="4612748"/>
          </a:xfrm>
          <a:prstGeom prst="rect">
            <a:avLst/>
          </a:prstGeom>
        </p:spPr>
      </p:pic>
      <p:sp>
        <p:nvSpPr>
          <p:cNvPr id="160" name="Rectangle 159">
            <a:extLst>
              <a:ext uri="{FF2B5EF4-FFF2-40B4-BE49-F238E27FC236}">
                <a16:creationId xmlns:a16="http://schemas.microsoft.com/office/drawing/2014/main" id="{28C17BF7-B4BD-757A-F6D0-EC0230438E36}"/>
              </a:ext>
            </a:extLst>
          </p:cNvPr>
          <p:cNvSpPr/>
          <p:nvPr/>
        </p:nvSpPr>
        <p:spPr>
          <a:xfrm>
            <a:off x="164608" y="1885483"/>
            <a:ext cx="11698649" cy="4612748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3" name="Rectangle 230">
            <a:extLst>
              <a:ext uri="{FF2B5EF4-FFF2-40B4-BE49-F238E27FC236}">
                <a16:creationId xmlns:a16="http://schemas.microsoft.com/office/drawing/2014/main" id="{D1A0BEF3-E8D9-2226-AC7C-BE2F5DB0FB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27917" y="1892830"/>
            <a:ext cx="6476735" cy="632263"/>
          </a:xfrm>
          <a:prstGeom prst="foldedCorner">
            <a:avLst>
              <a:gd name="adj" fmla="val 30891"/>
            </a:avLst>
          </a:prstGeom>
          <a:gradFill flip="none" rotWithShape="1">
            <a:gsLst>
              <a:gs pos="8000">
                <a:schemeClr val="accent1">
                  <a:lumMod val="20000"/>
                  <a:lumOff val="80000"/>
                </a:schemeClr>
              </a:gs>
              <a:gs pos="56000">
                <a:schemeClr val="accent2">
                  <a:lumMod val="40000"/>
                  <a:lumOff val="60000"/>
                </a:schemeClr>
              </a:gs>
              <a:gs pos="98000">
                <a:schemeClr val="accent2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200" kern="0">
              <a:solidFill>
                <a:srgbClr val="000000"/>
              </a:solidFill>
            </a:endParaRPr>
          </a:p>
        </p:txBody>
      </p:sp>
      <p:sp>
        <p:nvSpPr>
          <p:cNvPr id="102" name="Rectangle 230">
            <a:extLst>
              <a:ext uri="{FF2B5EF4-FFF2-40B4-BE49-F238E27FC236}">
                <a16:creationId xmlns:a16="http://schemas.microsoft.com/office/drawing/2014/main" id="{9A647DA0-F998-2876-86E0-5609AD2D7AC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5328" y="1888595"/>
            <a:ext cx="5040328" cy="632263"/>
          </a:xfrm>
          <a:prstGeom prst="foldedCorner">
            <a:avLst>
              <a:gd name="adj" fmla="val 30891"/>
            </a:avLst>
          </a:prstGeom>
          <a:gradFill flip="none" rotWithShape="1">
            <a:gsLst>
              <a:gs pos="8000">
                <a:schemeClr val="accent1">
                  <a:lumMod val="20000"/>
                  <a:lumOff val="80000"/>
                </a:schemeClr>
              </a:gs>
              <a:gs pos="56000">
                <a:schemeClr val="accent2">
                  <a:lumMod val="40000"/>
                  <a:lumOff val="60000"/>
                </a:schemeClr>
              </a:gs>
              <a:gs pos="98000">
                <a:schemeClr val="accent2">
                  <a:lumMod val="60000"/>
                  <a:lumOff val="4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noFill/>
          </a:ln>
        </p:spPr>
        <p:txBody>
          <a:bodyPr wrap="none" anchor="ctr"/>
          <a:lstStyle>
            <a:lvl1pPr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  <a:defRPr/>
            </a:pPr>
            <a:endParaRPr lang="fr-FR" altLang="fr-FR" sz="1200" kern="0">
              <a:solidFill>
                <a:srgbClr val="000000"/>
              </a:solidFill>
            </a:endParaRP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Optima Vision, unité d’aide à l’exploitation</a:t>
            </a:r>
          </a:p>
        </p:txBody>
      </p:sp>
      <p:sp>
        <p:nvSpPr>
          <p:cNvPr id="38" name="Rectangle 37"/>
          <p:cNvSpPr/>
          <p:nvPr/>
        </p:nvSpPr>
        <p:spPr>
          <a:xfrm>
            <a:off x="6288022" y="1892830"/>
            <a:ext cx="5516629" cy="3181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kern="0" dirty="0">
                <a:solidFill>
                  <a:srgbClr val="000000"/>
                </a:solidFill>
              </a:rPr>
              <a:t>Plus de 60 symboles / icônes</a:t>
            </a:r>
          </a:p>
        </p:txBody>
      </p:sp>
      <p:sp>
        <p:nvSpPr>
          <p:cNvPr id="93" name="Rectangle 92"/>
          <p:cNvSpPr/>
          <p:nvPr/>
        </p:nvSpPr>
        <p:spPr>
          <a:xfrm>
            <a:off x="239350" y="1888595"/>
            <a:ext cx="4639117" cy="5438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kern="0" dirty="0">
                <a:solidFill>
                  <a:srgbClr val="000000"/>
                </a:solidFill>
              </a:rPr>
              <a:t>Bibliothèques disponibles de symboles :       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467" kern="0" dirty="0">
                <a:solidFill>
                  <a:srgbClr val="000000"/>
                </a:solidFill>
              </a:rPr>
              <a:t>Icônes, pictogrammes, iso, photos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1AAC5F2-F3EA-06B0-DD9D-D264AEFDF78B}"/>
              </a:ext>
            </a:extLst>
          </p:cNvPr>
          <p:cNvSpPr/>
          <p:nvPr/>
        </p:nvSpPr>
        <p:spPr>
          <a:xfrm>
            <a:off x="164609" y="577650"/>
            <a:ext cx="9195753" cy="4701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625519">
              <a:lnSpc>
                <a:spcPct val="150000"/>
              </a:lnSpc>
              <a:defRPr/>
            </a:pPr>
            <a:r>
              <a:rPr lang="fr-FR" sz="1867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Bibliothèques de symboles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AD7B6DFD-B69E-BE16-ADC8-BF0049D15876}"/>
              </a:ext>
            </a:extLst>
          </p:cNvPr>
          <p:cNvGrpSpPr/>
          <p:nvPr/>
        </p:nvGrpSpPr>
        <p:grpSpPr>
          <a:xfrm>
            <a:off x="5327915" y="3054346"/>
            <a:ext cx="643764" cy="3306036"/>
            <a:chOff x="4443955" y="2298033"/>
            <a:chExt cx="482823" cy="2479527"/>
          </a:xfrm>
        </p:grpSpPr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7047BDEF-8F63-1126-1312-8EF0A883B210}"/>
                </a:ext>
              </a:extLst>
            </p:cNvPr>
            <p:cNvSpPr/>
            <p:nvPr/>
          </p:nvSpPr>
          <p:spPr>
            <a:xfrm>
              <a:off x="4443955" y="2298033"/>
              <a:ext cx="482823" cy="24795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104" name="Groupe 103">
              <a:extLst>
                <a:ext uri="{FF2B5EF4-FFF2-40B4-BE49-F238E27FC236}">
                  <a16:creationId xmlns:a16="http://schemas.microsoft.com/office/drawing/2014/main" id="{C31AD8F6-7725-93D4-EACD-66AA4926801F}"/>
                </a:ext>
              </a:extLst>
            </p:cNvPr>
            <p:cNvGrpSpPr/>
            <p:nvPr/>
          </p:nvGrpSpPr>
          <p:grpSpPr>
            <a:xfrm>
              <a:off x="4540252" y="2530962"/>
              <a:ext cx="290228" cy="1617358"/>
              <a:chOff x="3790096" y="1298519"/>
              <a:chExt cx="290228" cy="1617358"/>
            </a:xfrm>
          </p:grpSpPr>
          <p:pic>
            <p:nvPicPr>
              <p:cNvPr id="105" name="Image 104" descr="Une image contenant texte, signe, extérieur, rouge&#10;&#10;Description générée automatiquement">
                <a:extLst>
                  <a:ext uri="{FF2B5EF4-FFF2-40B4-BE49-F238E27FC236}">
                    <a16:creationId xmlns:a16="http://schemas.microsoft.com/office/drawing/2014/main" id="{44BDAE67-7F3C-93D2-E7B0-3A0C1DA8FAF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0096" y="2165796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06" name="Image 105" descr="Une image contenant texte, clipart, graphiques vectoriels&#10;&#10;Description générée automatiquement">
                <a:extLst>
                  <a:ext uri="{FF2B5EF4-FFF2-40B4-BE49-F238E27FC236}">
                    <a16:creationId xmlns:a16="http://schemas.microsoft.com/office/drawing/2014/main" id="{5D7C1FE9-4AEA-19F7-B74A-C068411D9FA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0096" y="1776393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07" name="Image 106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1A500218-EB6D-E087-5DF2-E4963B6D91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0096" y="2625649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08" name="Image 107">
                <a:extLst>
                  <a:ext uri="{FF2B5EF4-FFF2-40B4-BE49-F238E27FC236}">
                    <a16:creationId xmlns:a16="http://schemas.microsoft.com/office/drawing/2014/main" id="{A596FE57-DD20-7D70-285B-C8ECD58D6D4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790097" y="1298519"/>
                <a:ext cx="290227" cy="290227"/>
              </a:xfrm>
              <a:prstGeom prst="rect">
                <a:avLst/>
              </a:prstGeom>
            </p:spPr>
          </p:pic>
        </p:grpSp>
      </p:grpSp>
      <p:grpSp>
        <p:nvGrpSpPr>
          <p:cNvPr id="8" name="Groupe 7">
            <a:extLst>
              <a:ext uri="{FF2B5EF4-FFF2-40B4-BE49-F238E27FC236}">
                <a16:creationId xmlns:a16="http://schemas.microsoft.com/office/drawing/2014/main" id="{31DE1DD1-7627-F2AA-37D5-DE8CA303D49F}"/>
              </a:ext>
            </a:extLst>
          </p:cNvPr>
          <p:cNvGrpSpPr/>
          <p:nvPr/>
        </p:nvGrpSpPr>
        <p:grpSpPr>
          <a:xfrm>
            <a:off x="6823502" y="3054346"/>
            <a:ext cx="582849" cy="3308573"/>
            <a:chOff x="5692926" y="2296130"/>
            <a:chExt cx="437137" cy="2481430"/>
          </a:xfrm>
        </p:grpSpPr>
        <p:sp>
          <p:nvSpPr>
            <p:cNvPr id="184" name="Rectangle 183">
              <a:extLst>
                <a:ext uri="{FF2B5EF4-FFF2-40B4-BE49-F238E27FC236}">
                  <a16:creationId xmlns:a16="http://schemas.microsoft.com/office/drawing/2014/main" id="{298F6EF0-AC43-9399-C173-9BACADD509FF}"/>
                </a:ext>
              </a:extLst>
            </p:cNvPr>
            <p:cNvSpPr/>
            <p:nvPr/>
          </p:nvSpPr>
          <p:spPr>
            <a:xfrm>
              <a:off x="5692926" y="2296130"/>
              <a:ext cx="437137" cy="248143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109" name="Groupe 108">
              <a:extLst>
                <a:ext uri="{FF2B5EF4-FFF2-40B4-BE49-F238E27FC236}">
                  <a16:creationId xmlns:a16="http://schemas.microsoft.com/office/drawing/2014/main" id="{D1CA254B-2E35-8323-E0F0-9EE128899B35}"/>
                </a:ext>
              </a:extLst>
            </p:cNvPr>
            <p:cNvGrpSpPr/>
            <p:nvPr/>
          </p:nvGrpSpPr>
          <p:grpSpPr>
            <a:xfrm>
              <a:off x="5766380" y="2353530"/>
              <a:ext cx="290228" cy="2344236"/>
              <a:chOff x="5436096" y="1381628"/>
              <a:chExt cx="290228" cy="2344236"/>
            </a:xfrm>
          </p:grpSpPr>
          <p:pic>
            <p:nvPicPr>
              <p:cNvPr id="110" name="Image 109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1666406F-A9ED-F95B-FD07-26BC72FA23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096" y="2971913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11" name="Image 110">
                <a:extLst>
                  <a:ext uri="{FF2B5EF4-FFF2-40B4-BE49-F238E27FC236}">
                    <a16:creationId xmlns:a16="http://schemas.microsoft.com/office/drawing/2014/main" id="{87E4638C-7B15-A5E9-AB1B-C22BA60B64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43842" y="2198260"/>
                <a:ext cx="274736" cy="257764"/>
              </a:xfrm>
              <a:prstGeom prst="rect">
                <a:avLst/>
              </a:prstGeom>
            </p:spPr>
          </p:pic>
          <p:pic>
            <p:nvPicPr>
              <p:cNvPr id="112" name="Image 111">
                <a:extLst>
                  <a:ext uri="{FF2B5EF4-FFF2-40B4-BE49-F238E27FC236}">
                    <a16:creationId xmlns:a16="http://schemas.microsoft.com/office/drawing/2014/main" id="{8DDBC4D9-27B3-D4CC-4529-55E6B5D624A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096" y="2625649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13" name="Image 112">
                <a:extLst>
                  <a:ext uri="{FF2B5EF4-FFF2-40B4-BE49-F238E27FC236}">
                    <a16:creationId xmlns:a16="http://schemas.microsoft.com/office/drawing/2014/main" id="{6C539B5B-C8D7-5842-FD83-D686D77B5C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096" y="3435636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14" name="Image 113" descr="Une image contenant texte&#10;&#10;Description générée automatiquement">
                <a:extLst>
                  <a:ext uri="{FF2B5EF4-FFF2-40B4-BE49-F238E27FC236}">
                    <a16:creationId xmlns:a16="http://schemas.microsoft.com/office/drawing/2014/main" id="{E8FCF6C7-EAFE-E9D9-8BA3-6FFA66D90E7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096" y="1381628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15" name="Image 114" descr="Une image contenant texte, hache, clipart&#10;&#10;Description générée automatiquement">
                <a:extLst>
                  <a:ext uri="{FF2B5EF4-FFF2-40B4-BE49-F238E27FC236}">
                    <a16:creationId xmlns:a16="http://schemas.microsoft.com/office/drawing/2014/main" id="{A1F8C875-FFD2-B455-C793-FD661C28E8D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36096" y="1776829"/>
                <a:ext cx="290228" cy="290228"/>
              </a:xfrm>
              <a:prstGeom prst="rect">
                <a:avLst/>
              </a:prstGeom>
            </p:spPr>
          </p:pic>
        </p:grpSp>
      </p:grpSp>
      <p:grpSp>
        <p:nvGrpSpPr>
          <p:cNvPr id="7" name="Groupe 6">
            <a:extLst>
              <a:ext uri="{FF2B5EF4-FFF2-40B4-BE49-F238E27FC236}">
                <a16:creationId xmlns:a16="http://schemas.microsoft.com/office/drawing/2014/main" id="{B7D8344C-4573-4DF5-E316-56D0638941EA}"/>
              </a:ext>
            </a:extLst>
          </p:cNvPr>
          <p:cNvGrpSpPr/>
          <p:nvPr/>
        </p:nvGrpSpPr>
        <p:grpSpPr>
          <a:xfrm>
            <a:off x="6106166" y="3054346"/>
            <a:ext cx="582849" cy="3306036"/>
            <a:chOff x="5157261" y="2296130"/>
            <a:chExt cx="437137" cy="2479527"/>
          </a:xfrm>
        </p:grpSpPr>
        <p:sp>
          <p:nvSpPr>
            <p:cNvPr id="185" name="Rectangle 184">
              <a:extLst>
                <a:ext uri="{FF2B5EF4-FFF2-40B4-BE49-F238E27FC236}">
                  <a16:creationId xmlns:a16="http://schemas.microsoft.com/office/drawing/2014/main" id="{6ABBEB35-E27F-3ACF-F2DD-14D12A7ED3BD}"/>
                </a:ext>
              </a:extLst>
            </p:cNvPr>
            <p:cNvSpPr/>
            <p:nvPr/>
          </p:nvSpPr>
          <p:spPr>
            <a:xfrm>
              <a:off x="5157261" y="2296130"/>
              <a:ext cx="437137" cy="2479527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116" name="Groupe 115">
              <a:extLst>
                <a:ext uri="{FF2B5EF4-FFF2-40B4-BE49-F238E27FC236}">
                  <a16:creationId xmlns:a16="http://schemas.microsoft.com/office/drawing/2014/main" id="{F84B56EE-7F83-D14F-93E9-AA5E8CF51844}"/>
                </a:ext>
              </a:extLst>
            </p:cNvPr>
            <p:cNvGrpSpPr/>
            <p:nvPr/>
          </p:nvGrpSpPr>
          <p:grpSpPr>
            <a:xfrm>
              <a:off x="5173137" y="2353530"/>
              <a:ext cx="405385" cy="2345878"/>
              <a:chOff x="5111598" y="1383270"/>
              <a:chExt cx="405385" cy="2345878"/>
            </a:xfrm>
          </p:grpSpPr>
          <p:pic>
            <p:nvPicPr>
              <p:cNvPr id="117" name="Image 116">
                <a:extLst>
                  <a:ext uri="{FF2B5EF4-FFF2-40B4-BE49-F238E27FC236}">
                    <a16:creationId xmlns:a16="http://schemas.microsoft.com/office/drawing/2014/main" id="{95A06CCF-75E3-041E-570E-730F832D9D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76922" y="1776393"/>
                <a:ext cx="274737" cy="274737"/>
              </a:xfrm>
              <a:prstGeom prst="rect">
                <a:avLst/>
              </a:prstGeom>
            </p:spPr>
          </p:pic>
          <p:pic>
            <p:nvPicPr>
              <p:cNvPr id="118" name="Image 117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523A7BEB-3857-38F6-F9ED-592F410756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11598" y="2190036"/>
                <a:ext cx="405385" cy="405385"/>
              </a:xfrm>
              <a:prstGeom prst="rect">
                <a:avLst/>
              </a:prstGeom>
            </p:spPr>
          </p:pic>
          <p:pic>
            <p:nvPicPr>
              <p:cNvPr id="119" name="Image 118">
                <a:extLst>
                  <a:ext uri="{FF2B5EF4-FFF2-40B4-BE49-F238E27FC236}">
                    <a16:creationId xmlns:a16="http://schemas.microsoft.com/office/drawing/2014/main" id="{31E2DF1A-39DF-DCE4-B842-8EFD9FEFE4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176" y="1383270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20" name="Image 119">
                <a:extLst>
                  <a:ext uri="{FF2B5EF4-FFF2-40B4-BE49-F238E27FC236}">
                    <a16:creationId xmlns:a16="http://schemas.microsoft.com/office/drawing/2014/main" id="{FEE82827-6421-5222-67EC-087A4B43A60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176" y="3008653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21" name="Image 120">
                <a:extLst>
                  <a:ext uri="{FF2B5EF4-FFF2-40B4-BE49-F238E27FC236}">
                    <a16:creationId xmlns:a16="http://schemas.microsoft.com/office/drawing/2014/main" id="{384ECDC5-685A-36B1-C9BA-500285BFFD2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9176" y="2641562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22" name="Image 121" descr="Une image contenant clipart&#10;&#10;Description générée automatiquement">
                <a:extLst>
                  <a:ext uri="{FF2B5EF4-FFF2-40B4-BE49-F238E27FC236}">
                    <a16:creationId xmlns:a16="http://schemas.microsoft.com/office/drawing/2014/main" id="{61B46DCF-52C7-4B48-73FE-98E206F0D5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167534" y="3435636"/>
                <a:ext cx="293512" cy="293512"/>
              </a:xfrm>
              <a:prstGeom prst="rect">
                <a:avLst/>
              </a:prstGeom>
            </p:spPr>
          </p:pic>
        </p:grpSp>
      </p:grpSp>
      <p:grpSp>
        <p:nvGrpSpPr>
          <p:cNvPr id="9" name="Groupe 8">
            <a:extLst>
              <a:ext uri="{FF2B5EF4-FFF2-40B4-BE49-F238E27FC236}">
                <a16:creationId xmlns:a16="http://schemas.microsoft.com/office/drawing/2014/main" id="{EABDDCB1-5950-0845-3A50-0ACFD2FFDD05}"/>
              </a:ext>
            </a:extLst>
          </p:cNvPr>
          <p:cNvGrpSpPr/>
          <p:nvPr/>
        </p:nvGrpSpPr>
        <p:grpSpPr>
          <a:xfrm>
            <a:off x="7540838" y="3054346"/>
            <a:ext cx="582849" cy="3297292"/>
            <a:chOff x="6228591" y="2296129"/>
            <a:chExt cx="437137" cy="2472969"/>
          </a:xfrm>
        </p:grpSpPr>
        <p:sp>
          <p:nvSpPr>
            <p:cNvPr id="183" name="Rectangle 182">
              <a:extLst>
                <a:ext uri="{FF2B5EF4-FFF2-40B4-BE49-F238E27FC236}">
                  <a16:creationId xmlns:a16="http://schemas.microsoft.com/office/drawing/2014/main" id="{1ADA9A07-456B-FCA0-6953-67AF2CADB234}"/>
                </a:ext>
              </a:extLst>
            </p:cNvPr>
            <p:cNvSpPr/>
            <p:nvPr/>
          </p:nvSpPr>
          <p:spPr>
            <a:xfrm>
              <a:off x="6228591" y="2296129"/>
              <a:ext cx="437137" cy="2472969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grpSp>
          <p:nvGrpSpPr>
            <p:cNvPr id="123" name="Groupe 122">
              <a:extLst>
                <a:ext uri="{FF2B5EF4-FFF2-40B4-BE49-F238E27FC236}">
                  <a16:creationId xmlns:a16="http://schemas.microsoft.com/office/drawing/2014/main" id="{063E79D3-F3EA-335F-13C5-0AD363C704EB}"/>
                </a:ext>
              </a:extLst>
            </p:cNvPr>
            <p:cNvGrpSpPr/>
            <p:nvPr/>
          </p:nvGrpSpPr>
          <p:grpSpPr>
            <a:xfrm>
              <a:off x="6302045" y="2353529"/>
              <a:ext cx="290229" cy="1986351"/>
              <a:chOff x="6236632" y="1312644"/>
              <a:chExt cx="290229" cy="1986351"/>
            </a:xfrm>
          </p:grpSpPr>
          <p:pic>
            <p:nvPicPr>
              <p:cNvPr id="124" name="Image 123">
                <a:extLst>
                  <a:ext uri="{FF2B5EF4-FFF2-40B4-BE49-F238E27FC236}">
                    <a16:creationId xmlns:a16="http://schemas.microsoft.com/office/drawing/2014/main" id="{1F610FBF-355F-EAFC-86AF-0F2EB92AC9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632" y="3008766"/>
                <a:ext cx="290229" cy="290229"/>
              </a:xfrm>
              <a:prstGeom prst="rect">
                <a:avLst/>
              </a:prstGeom>
            </p:spPr>
          </p:pic>
          <p:pic>
            <p:nvPicPr>
              <p:cNvPr id="125" name="Image 124">
                <a:extLst>
                  <a:ext uri="{FF2B5EF4-FFF2-40B4-BE49-F238E27FC236}">
                    <a16:creationId xmlns:a16="http://schemas.microsoft.com/office/drawing/2014/main" id="{A61D8A16-06D1-5366-174F-4508FD4EB0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632" y="1312644"/>
                <a:ext cx="290229" cy="290229"/>
              </a:xfrm>
              <a:prstGeom prst="rect">
                <a:avLst/>
              </a:prstGeom>
            </p:spPr>
          </p:pic>
          <p:pic>
            <p:nvPicPr>
              <p:cNvPr id="126" name="Image 125">
                <a:extLst>
                  <a:ext uri="{FF2B5EF4-FFF2-40B4-BE49-F238E27FC236}">
                    <a16:creationId xmlns:a16="http://schemas.microsoft.com/office/drawing/2014/main" id="{83201166-022C-F39A-E7A5-68E494AED46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632" y="2162512"/>
                <a:ext cx="290229" cy="290229"/>
              </a:xfrm>
              <a:prstGeom prst="rect">
                <a:avLst/>
              </a:prstGeom>
            </p:spPr>
          </p:pic>
          <p:pic>
            <p:nvPicPr>
              <p:cNvPr id="127" name="Image 126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CEC4547D-9F85-6ACA-A530-9D7F54F138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632" y="2568896"/>
                <a:ext cx="290229" cy="290229"/>
              </a:xfrm>
              <a:prstGeom prst="rect">
                <a:avLst/>
              </a:prstGeom>
            </p:spPr>
          </p:pic>
          <p:pic>
            <p:nvPicPr>
              <p:cNvPr id="128" name="Image 127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4981072E-FB98-4308-096E-C818FCF211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236632" y="1759651"/>
                <a:ext cx="290229" cy="290229"/>
              </a:xfrm>
              <a:prstGeom prst="rect">
                <a:avLst/>
              </a:prstGeom>
            </p:spPr>
          </p:pic>
        </p:grpSp>
      </p:grpSp>
      <p:grpSp>
        <p:nvGrpSpPr>
          <p:cNvPr id="28" name="Groupe 27">
            <a:extLst>
              <a:ext uri="{FF2B5EF4-FFF2-40B4-BE49-F238E27FC236}">
                <a16:creationId xmlns:a16="http://schemas.microsoft.com/office/drawing/2014/main" id="{098AFAD7-A935-AD50-92F4-F9013DD8A7F7}"/>
              </a:ext>
            </a:extLst>
          </p:cNvPr>
          <p:cNvGrpSpPr/>
          <p:nvPr/>
        </p:nvGrpSpPr>
        <p:grpSpPr>
          <a:xfrm>
            <a:off x="8975510" y="3054346"/>
            <a:ext cx="582849" cy="3297293"/>
            <a:chOff x="7299921" y="2296129"/>
            <a:chExt cx="437137" cy="2472970"/>
          </a:xfrm>
        </p:grpSpPr>
        <p:sp>
          <p:nvSpPr>
            <p:cNvPr id="181" name="Rectangle 180">
              <a:extLst>
                <a:ext uri="{FF2B5EF4-FFF2-40B4-BE49-F238E27FC236}">
                  <a16:creationId xmlns:a16="http://schemas.microsoft.com/office/drawing/2014/main" id="{27970686-C28D-1261-6111-CB13C62B142F}"/>
                </a:ext>
              </a:extLst>
            </p:cNvPr>
            <p:cNvSpPr/>
            <p:nvPr/>
          </p:nvSpPr>
          <p:spPr>
            <a:xfrm>
              <a:off x="7299921" y="2296129"/>
              <a:ext cx="437137" cy="24729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129" name="Groupe 128">
              <a:extLst>
                <a:ext uri="{FF2B5EF4-FFF2-40B4-BE49-F238E27FC236}">
                  <a16:creationId xmlns:a16="http://schemas.microsoft.com/office/drawing/2014/main" id="{3AB68C7F-507D-DDCF-1ADB-D26A0B39581A}"/>
                </a:ext>
              </a:extLst>
            </p:cNvPr>
            <p:cNvGrpSpPr/>
            <p:nvPr/>
          </p:nvGrpSpPr>
          <p:grpSpPr>
            <a:xfrm>
              <a:off x="7353313" y="2427734"/>
              <a:ext cx="330353" cy="1917947"/>
              <a:chOff x="8145263" y="1372589"/>
              <a:chExt cx="330353" cy="1917947"/>
            </a:xfrm>
          </p:grpSpPr>
          <p:pic>
            <p:nvPicPr>
              <p:cNvPr id="130" name="Image 129">
                <a:extLst>
                  <a:ext uri="{FF2B5EF4-FFF2-40B4-BE49-F238E27FC236}">
                    <a16:creationId xmlns:a16="http://schemas.microsoft.com/office/drawing/2014/main" id="{A714B3F1-6652-A12C-1C4F-44EAECB4B4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5325" y="3000307"/>
                <a:ext cx="290229" cy="290229"/>
              </a:xfrm>
              <a:prstGeom prst="rect">
                <a:avLst/>
              </a:prstGeom>
            </p:spPr>
          </p:pic>
          <p:pic>
            <p:nvPicPr>
              <p:cNvPr id="131" name="Image 130">
                <a:extLst>
                  <a:ext uri="{FF2B5EF4-FFF2-40B4-BE49-F238E27FC236}">
                    <a16:creationId xmlns:a16="http://schemas.microsoft.com/office/drawing/2014/main" id="{9D435F6D-7F68-CEB1-DE06-3F007F81177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70646" y="1703499"/>
                <a:ext cx="279587" cy="279587"/>
              </a:xfrm>
              <a:prstGeom prst="rect">
                <a:avLst/>
              </a:prstGeom>
            </p:spPr>
          </p:pic>
          <p:pic>
            <p:nvPicPr>
              <p:cNvPr id="132" name="Image 131">
                <a:extLst>
                  <a:ext uri="{FF2B5EF4-FFF2-40B4-BE49-F238E27FC236}">
                    <a16:creationId xmlns:a16="http://schemas.microsoft.com/office/drawing/2014/main" id="{1A015F3F-D123-20EF-7BF1-0011650DB1C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45263" y="1372589"/>
                <a:ext cx="330353" cy="330353"/>
              </a:xfrm>
              <a:prstGeom prst="rect">
                <a:avLst/>
              </a:prstGeom>
            </p:spPr>
          </p:pic>
          <p:pic>
            <p:nvPicPr>
              <p:cNvPr id="133" name="Image 132">
                <a:extLst>
                  <a:ext uri="{FF2B5EF4-FFF2-40B4-BE49-F238E27FC236}">
                    <a16:creationId xmlns:a16="http://schemas.microsoft.com/office/drawing/2014/main" id="{B6EB20E0-F0F5-A199-4AFD-E3FBE85A1E2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65325" y="2555181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34" name="Image 133">
                <a:extLst>
                  <a:ext uri="{FF2B5EF4-FFF2-40B4-BE49-F238E27FC236}">
                    <a16:creationId xmlns:a16="http://schemas.microsoft.com/office/drawing/2014/main" id="{62F7FE8F-BD1D-B940-EF0D-74D7D68EA74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159052" y="2105286"/>
                <a:ext cx="302775" cy="302775"/>
              </a:xfrm>
              <a:prstGeom prst="rect">
                <a:avLst/>
              </a:prstGeom>
            </p:spPr>
          </p:pic>
        </p:grpSp>
      </p:grpSp>
      <p:grpSp>
        <p:nvGrpSpPr>
          <p:cNvPr id="10" name="Groupe 9">
            <a:extLst>
              <a:ext uri="{FF2B5EF4-FFF2-40B4-BE49-F238E27FC236}">
                <a16:creationId xmlns:a16="http://schemas.microsoft.com/office/drawing/2014/main" id="{D312EAD9-2F34-A66F-549E-4C290A45A145}"/>
              </a:ext>
            </a:extLst>
          </p:cNvPr>
          <p:cNvGrpSpPr/>
          <p:nvPr/>
        </p:nvGrpSpPr>
        <p:grpSpPr>
          <a:xfrm>
            <a:off x="8258174" y="3054346"/>
            <a:ext cx="582849" cy="3297293"/>
            <a:chOff x="6764256" y="2296129"/>
            <a:chExt cx="437137" cy="2472970"/>
          </a:xfrm>
        </p:grpSpPr>
        <p:sp>
          <p:nvSpPr>
            <p:cNvPr id="182" name="Rectangle 181">
              <a:extLst>
                <a:ext uri="{FF2B5EF4-FFF2-40B4-BE49-F238E27FC236}">
                  <a16:creationId xmlns:a16="http://schemas.microsoft.com/office/drawing/2014/main" id="{72BDD98A-1EF7-8072-0A9F-7E2FAA96D1CB}"/>
                </a:ext>
              </a:extLst>
            </p:cNvPr>
            <p:cNvSpPr/>
            <p:nvPr/>
          </p:nvSpPr>
          <p:spPr>
            <a:xfrm>
              <a:off x="6764256" y="2296129"/>
              <a:ext cx="437137" cy="24729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140" name="Groupe 139">
              <a:extLst>
                <a:ext uri="{FF2B5EF4-FFF2-40B4-BE49-F238E27FC236}">
                  <a16:creationId xmlns:a16="http://schemas.microsoft.com/office/drawing/2014/main" id="{3F808022-D079-897F-B9EC-92BF699EED82}"/>
                </a:ext>
              </a:extLst>
            </p:cNvPr>
            <p:cNvGrpSpPr/>
            <p:nvPr/>
          </p:nvGrpSpPr>
          <p:grpSpPr>
            <a:xfrm>
              <a:off x="6780132" y="2389669"/>
              <a:ext cx="405385" cy="1899944"/>
              <a:chOff x="6486936" y="1356790"/>
              <a:chExt cx="405385" cy="1899944"/>
            </a:xfrm>
          </p:grpSpPr>
          <p:pic>
            <p:nvPicPr>
              <p:cNvPr id="141" name="Image 140" descr="Une image contenant texte, horloge&#10;&#10;Description générée automatiquement">
                <a:extLst>
                  <a:ext uri="{FF2B5EF4-FFF2-40B4-BE49-F238E27FC236}">
                    <a16:creationId xmlns:a16="http://schemas.microsoft.com/office/drawing/2014/main" id="{1589D286-01B2-0A34-BA90-AF1D7278DCF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4514" y="2966505"/>
                <a:ext cx="290229" cy="290229"/>
              </a:xfrm>
              <a:prstGeom prst="rect">
                <a:avLst/>
              </a:prstGeom>
            </p:spPr>
          </p:pic>
          <p:pic>
            <p:nvPicPr>
              <p:cNvPr id="142" name="Image 141">
                <a:extLst>
                  <a:ext uri="{FF2B5EF4-FFF2-40B4-BE49-F238E27FC236}">
                    <a16:creationId xmlns:a16="http://schemas.microsoft.com/office/drawing/2014/main" id="{55E88006-EE63-DBFA-592C-DCCB07D503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4514" y="2166778"/>
                <a:ext cx="290229" cy="290229"/>
              </a:xfrm>
              <a:prstGeom prst="rect">
                <a:avLst/>
              </a:prstGeom>
            </p:spPr>
          </p:pic>
          <p:pic>
            <p:nvPicPr>
              <p:cNvPr id="143" name="Image 142">
                <a:extLst>
                  <a:ext uri="{FF2B5EF4-FFF2-40B4-BE49-F238E27FC236}">
                    <a16:creationId xmlns:a16="http://schemas.microsoft.com/office/drawing/2014/main" id="{93A9520F-8C9A-296E-5E63-A2642C0D208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38240" y="1758012"/>
                <a:ext cx="302776" cy="302776"/>
              </a:xfrm>
              <a:prstGeom prst="rect">
                <a:avLst/>
              </a:prstGeom>
            </p:spPr>
          </p:pic>
          <p:pic>
            <p:nvPicPr>
              <p:cNvPr id="144" name="Image 143">
                <a:extLst>
                  <a:ext uri="{FF2B5EF4-FFF2-40B4-BE49-F238E27FC236}">
                    <a16:creationId xmlns:a16="http://schemas.microsoft.com/office/drawing/2014/main" id="{941F1075-BC86-E543-1C41-6B0CC983B14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9324" b="24082"/>
              <a:stretch/>
            </p:blipFill>
            <p:spPr>
              <a:xfrm>
                <a:off x="6486936" y="1356790"/>
                <a:ext cx="405385" cy="229425"/>
              </a:xfrm>
              <a:prstGeom prst="rect">
                <a:avLst/>
              </a:prstGeom>
            </p:spPr>
          </p:pic>
          <p:pic>
            <p:nvPicPr>
              <p:cNvPr id="145" name="Image 144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683B5420-93FB-D3C1-8440-677A5F2DA5D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540341" y="2562997"/>
                <a:ext cx="298574" cy="298574"/>
              </a:xfrm>
              <a:prstGeom prst="rect">
                <a:avLst/>
              </a:prstGeom>
            </p:spPr>
          </p:pic>
        </p:grp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9C8171BC-AFCB-CA63-2146-1CE67ECAF17D}"/>
              </a:ext>
            </a:extLst>
          </p:cNvPr>
          <p:cNvGrpSpPr/>
          <p:nvPr/>
        </p:nvGrpSpPr>
        <p:grpSpPr>
          <a:xfrm>
            <a:off x="9692846" y="3054346"/>
            <a:ext cx="582849" cy="3297293"/>
            <a:chOff x="7835586" y="2296129"/>
            <a:chExt cx="437137" cy="2472970"/>
          </a:xfrm>
        </p:grpSpPr>
        <p:sp>
          <p:nvSpPr>
            <p:cNvPr id="180" name="Rectangle 179">
              <a:extLst>
                <a:ext uri="{FF2B5EF4-FFF2-40B4-BE49-F238E27FC236}">
                  <a16:creationId xmlns:a16="http://schemas.microsoft.com/office/drawing/2014/main" id="{6BC08F8B-AC9E-A5D3-209E-CF47CB1E2E90}"/>
                </a:ext>
              </a:extLst>
            </p:cNvPr>
            <p:cNvSpPr/>
            <p:nvPr/>
          </p:nvSpPr>
          <p:spPr>
            <a:xfrm>
              <a:off x="7835586" y="2296129"/>
              <a:ext cx="437137" cy="24729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grpSp>
          <p:nvGrpSpPr>
            <p:cNvPr id="146" name="Groupe 145">
              <a:extLst>
                <a:ext uri="{FF2B5EF4-FFF2-40B4-BE49-F238E27FC236}">
                  <a16:creationId xmlns:a16="http://schemas.microsoft.com/office/drawing/2014/main" id="{6394ED88-9C07-6140-E3EB-12B515A1EB69}"/>
                </a:ext>
              </a:extLst>
            </p:cNvPr>
            <p:cNvGrpSpPr/>
            <p:nvPr/>
          </p:nvGrpSpPr>
          <p:grpSpPr>
            <a:xfrm>
              <a:off x="7902766" y="2355726"/>
              <a:ext cx="302776" cy="1988692"/>
              <a:chOff x="7578201" y="1321911"/>
              <a:chExt cx="302776" cy="1988692"/>
            </a:xfrm>
          </p:grpSpPr>
          <p:pic>
            <p:nvPicPr>
              <p:cNvPr id="147" name="Image 146">
                <a:extLst>
                  <a:ext uri="{FF2B5EF4-FFF2-40B4-BE49-F238E27FC236}">
                    <a16:creationId xmlns:a16="http://schemas.microsoft.com/office/drawing/2014/main" id="{201C6FC6-CC2D-F99A-6A89-66BEDA63F2B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5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9092" b="4025"/>
              <a:stretch/>
            </p:blipFill>
            <p:spPr>
              <a:xfrm>
                <a:off x="7578935" y="1321911"/>
                <a:ext cx="301308" cy="285166"/>
              </a:xfrm>
              <a:prstGeom prst="rect">
                <a:avLst/>
              </a:prstGeom>
            </p:spPr>
          </p:pic>
          <p:pic>
            <p:nvPicPr>
              <p:cNvPr id="148" name="Image 147">
                <a:extLst>
                  <a:ext uri="{FF2B5EF4-FFF2-40B4-BE49-F238E27FC236}">
                    <a16:creationId xmlns:a16="http://schemas.microsoft.com/office/drawing/2014/main" id="{D0B6482C-BB49-05A3-1474-C93AE57320E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4475" y="2061604"/>
                <a:ext cx="290229" cy="290229"/>
              </a:xfrm>
              <a:prstGeom prst="rect">
                <a:avLst/>
              </a:prstGeom>
            </p:spPr>
          </p:pic>
          <p:pic>
            <p:nvPicPr>
              <p:cNvPr id="149" name="Image 148" descr="Une image contenant hache, roue, matériel&#10;&#10;Description générée automatiquement">
                <a:extLst>
                  <a:ext uri="{FF2B5EF4-FFF2-40B4-BE49-F238E27FC236}">
                    <a16:creationId xmlns:a16="http://schemas.microsoft.com/office/drawing/2014/main" id="{39EBC1E5-C177-DEEA-33B0-E6AAC312BC6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4474" y="1639182"/>
                <a:ext cx="290230" cy="290230"/>
              </a:xfrm>
              <a:prstGeom prst="rect">
                <a:avLst/>
              </a:prstGeom>
            </p:spPr>
          </p:pic>
          <p:pic>
            <p:nvPicPr>
              <p:cNvPr id="150" name="Image 149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3B14E5D2-36C7-B309-E628-D38B9493282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78201" y="2601626"/>
                <a:ext cx="302776" cy="302776"/>
              </a:xfrm>
              <a:prstGeom prst="rect">
                <a:avLst/>
              </a:prstGeom>
            </p:spPr>
          </p:pic>
          <p:pic>
            <p:nvPicPr>
              <p:cNvPr id="151" name="Image 150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8E16B766-91D3-FAF4-81E5-61A35290889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586312" y="3024048"/>
                <a:ext cx="286555" cy="286555"/>
              </a:xfrm>
              <a:prstGeom prst="rect">
                <a:avLst/>
              </a:prstGeom>
            </p:spPr>
          </p:pic>
        </p:grpSp>
      </p:grpSp>
      <p:grpSp>
        <p:nvGrpSpPr>
          <p:cNvPr id="31" name="Groupe 30">
            <a:extLst>
              <a:ext uri="{FF2B5EF4-FFF2-40B4-BE49-F238E27FC236}">
                <a16:creationId xmlns:a16="http://schemas.microsoft.com/office/drawing/2014/main" id="{21FD83A3-CE1F-4266-7666-0D4DE1214F08}"/>
              </a:ext>
            </a:extLst>
          </p:cNvPr>
          <p:cNvGrpSpPr/>
          <p:nvPr/>
        </p:nvGrpSpPr>
        <p:grpSpPr>
          <a:xfrm>
            <a:off x="10410182" y="3054346"/>
            <a:ext cx="582849" cy="3297293"/>
            <a:chOff x="8371251" y="2290759"/>
            <a:chExt cx="437137" cy="2472970"/>
          </a:xfrm>
        </p:grpSpPr>
        <p:sp>
          <p:nvSpPr>
            <p:cNvPr id="179" name="Rectangle 178">
              <a:extLst>
                <a:ext uri="{FF2B5EF4-FFF2-40B4-BE49-F238E27FC236}">
                  <a16:creationId xmlns:a16="http://schemas.microsoft.com/office/drawing/2014/main" id="{7DBF09D8-3048-126F-FF8C-EFE927F687D5}"/>
                </a:ext>
              </a:extLst>
            </p:cNvPr>
            <p:cNvSpPr/>
            <p:nvPr/>
          </p:nvSpPr>
          <p:spPr>
            <a:xfrm>
              <a:off x="8371251" y="2290759"/>
              <a:ext cx="437137" cy="24729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grpSp>
          <p:nvGrpSpPr>
            <p:cNvPr id="152" name="Groupe 151">
              <a:extLst>
                <a:ext uri="{FF2B5EF4-FFF2-40B4-BE49-F238E27FC236}">
                  <a16:creationId xmlns:a16="http://schemas.microsoft.com/office/drawing/2014/main" id="{31317541-E223-C9FA-54D1-FC52557A9C2C}"/>
                </a:ext>
              </a:extLst>
            </p:cNvPr>
            <p:cNvGrpSpPr/>
            <p:nvPr/>
          </p:nvGrpSpPr>
          <p:grpSpPr>
            <a:xfrm>
              <a:off x="8444704" y="2557911"/>
              <a:ext cx="290230" cy="1563460"/>
              <a:chOff x="7048308" y="1298518"/>
              <a:chExt cx="290230" cy="1563460"/>
            </a:xfrm>
          </p:grpSpPr>
          <p:pic>
            <p:nvPicPr>
              <p:cNvPr id="153" name="Image 152">
                <a:extLst>
                  <a:ext uri="{FF2B5EF4-FFF2-40B4-BE49-F238E27FC236}">
                    <a16:creationId xmlns:a16="http://schemas.microsoft.com/office/drawing/2014/main" id="{FF9ACA14-5A27-EF8C-3B42-6905011C7D0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8309" y="2571750"/>
                <a:ext cx="290228" cy="290228"/>
              </a:xfrm>
              <a:prstGeom prst="rect">
                <a:avLst/>
              </a:prstGeom>
            </p:spPr>
          </p:pic>
          <p:pic>
            <p:nvPicPr>
              <p:cNvPr id="154" name="Image 153">
                <a:extLst>
                  <a:ext uri="{FF2B5EF4-FFF2-40B4-BE49-F238E27FC236}">
                    <a16:creationId xmlns:a16="http://schemas.microsoft.com/office/drawing/2014/main" id="{9E1EF779-4FE0-D120-D123-06C909047A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8309" y="1798901"/>
                <a:ext cx="290229" cy="290229"/>
              </a:xfrm>
              <a:prstGeom prst="rect">
                <a:avLst/>
              </a:prstGeom>
            </p:spPr>
          </p:pic>
          <p:pic>
            <p:nvPicPr>
              <p:cNvPr id="155" name="Image 154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891ADC8B-C94B-AF6A-6A87-D71D42F390D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8308" y="2162511"/>
                <a:ext cx="290230" cy="290230"/>
              </a:xfrm>
              <a:prstGeom prst="rect">
                <a:avLst/>
              </a:prstGeom>
            </p:spPr>
          </p:pic>
          <p:pic>
            <p:nvPicPr>
              <p:cNvPr id="156" name="Image 155" descr="Une image contenant texte, clipart&#10;&#10;Description générée automatiquement">
                <a:extLst>
                  <a:ext uri="{FF2B5EF4-FFF2-40B4-BE49-F238E27FC236}">
                    <a16:creationId xmlns:a16="http://schemas.microsoft.com/office/drawing/2014/main" id="{A78364DB-E26B-2490-A046-C07D0FEAFAD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048309" y="1298518"/>
                <a:ext cx="290228" cy="290228"/>
              </a:xfrm>
              <a:prstGeom prst="rect">
                <a:avLst/>
              </a:prstGeom>
            </p:spPr>
          </p:pic>
        </p:grpSp>
      </p:grpSp>
      <p:sp>
        <p:nvSpPr>
          <p:cNvPr id="25" name="ZoneTexte 24"/>
          <p:cNvSpPr txBox="1"/>
          <p:nvPr/>
        </p:nvSpPr>
        <p:spPr>
          <a:xfrm>
            <a:off x="195329" y="3176654"/>
            <a:ext cx="960105" cy="4207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67" cap="small" dirty="0">
                <a:solidFill>
                  <a:prstClr val="black"/>
                </a:solidFill>
              </a:rPr>
              <a:t>Détecteur </a:t>
            </a:r>
          </a:p>
          <a:p>
            <a:r>
              <a:rPr lang="fr-FR" sz="1067" cap="small" dirty="0">
                <a:solidFill>
                  <a:prstClr val="black"/>
                </a:solidFill>
              </a:rPr>
              <a:t>optique</a:t>
            </a:r>
          </a:p>
        </p:txBody>
      </p:sp>
      <p:sp>
        <p:nvSpPr>
          <p:cNvPr id="27" name="ZoneTexte 26"/>
          <p:cNvSpPr txBox="1"/>
          <p:nvPr/>
        </p:nvSpPr>
        <p:spPr>
          <a:xfrm>
            <a:off x="195328" y="4913739"/>
            <a:ext cx="960107" cy="4207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67" cap="small" dirty="0">
                <a:solidFill>
                  <a:prstClr val="black"/>
                </a:solidFill>
              </a:rPr>
              <a:t>BAES</a:t>
            </a:r>
          </a:p>
          <a:p>
            <a:endParaRPr lang="fr-FR" sz="1067" cap="small" dirty="0">
              <a:solidFill>
                <a:prstClr val="black"/>
              </a:solidFill>
            </a:endParaRPr>
          </a:p>
        </p:txBody>
      </p:sp>
      <p:sp>
        <p:nvSpPr>
          <p:cNvPr id="29" name="ZoneTexte 28"/>
          <p:cNvSpPr txBox="1"/>
          <p:nvPr/>
        </p:nvSpPr>
        <p:spPr>
          <a:xfrm>
            <a:off x="195328" y="5782283"/>
            <a:ext cx="960107" cy="4207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67" cap="small" dirty="0">
                <a:solidFill>
                  <a:prstClr val="black"/>
                </a:solidFill>
              </a:rPr>
              <a:t>Moteur de</a:t>
            </a:r>
          </a:p>
          <a:p>
            <a:r>
              <a:rPr lang="fr-FR" sz="1067" cap="small" dirty="0">
                <a:solidFill>
                  <a:prstClr val="black"/>
                </a:solidFill>
              </a:rPr>
              <a:t>soufflage</a:t>
            </a:r>
          </a:p>
        </p:txBody>
      </p:sp>
      <p:sp>
        <p:nvSpPr>
          <p:cNvPr id="26" name="ZoneTexte 25"/>
          <p:cNvSpPr txBox="1"/>
          <p:nvPr/>
        </p:nvSpPr>
        <p:spPr>
          <a:xfrm>
            <a:off x="195329" y="4045196"/>
            <a:ext cx="960105" cy="420756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fr-FR" sz="1067" cap="small" dirty="0">
                <a:solidFill>
                  <a:prstClr val="black"/>
                </a:solidFill>
              </a:rPr>
              <a:t>Volet de</a:t>
            </a:r>
          </a:p>
          <a:p>
            <a:r>
              <a:rPr lang="fr-FR" sz="1067" cap="small" dirty="0">
                <a:solidFill>
                  <a:prstClr val="black"/>
                </a:solidFill>
              </a:rPr>
              <a:t>soufflage</a:t>
            </a:r>
          </a:p>
        </p:txBody>
      </p:sp>
      <p:grpSp>
        <p:nvGrpSpPr>
          <p:cNvPr id="40" name="Groupe 39">
            <a:extLst>
              <a:ext uri="{FF2B5EF4-FFF2-40B4-BE49-F238E27FC236}">
                <a16:creationId xmlns:a16="http://schemas.microsoft.com/office/drawing/2014/main" id="{F42BCC36-247E-D6CA-7445-98C7BC1C5166}"/>
              </a:ext>
            </a:extLst>
          </p:cNvPr>
          <p:cNvGrpSpPr/>
          <p:nvPr/>
        </p:nvGrpSpPr>
        <p:grpSpPr>
          <a:xfrm>
            <a:off x="2207723" y="2568879"/>
            <a:ext cx="831269" cy="3798667"/>
            <a:chOff x="1993282" y="1926659"/>
            <a:chExt cx="623452" cy="2849000"/>
          </a:xfrm>
        </p:grpSpPr>
        <p:sp>
          <p:nvSpPr>
            <p:cNvPr id="166" name="Rectangle 165">
              <a:extLst>
                <a:ext uri="{FF2B5EF4-FFF2-40B4-BE49-F238E27FC236}">
                  <a16:creationId xmlns:a16="http://schemas.microsoft.com/office/drawing/2014/main" id="{07F4594B-1585-A13C-D67D-5286C0F7EC74}"/>
                </a:ext>
              </a:extLst>
            </p:cNvPr>
            <p:cNvSpPr/>
            <p:nvPr/>
          </p:nvSpPr>
          <p:spPr>
            <a:xfrm>
              <a:off x="1999694" y="2296657"/>
              <a:ext cx="611969" cy="2479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3BBA4107-CC3D-5776-E9AF-786AADE75771}"/>
                </a:ext>
              </a:extLst>
            </p:cNvPr>
            <p:cNvSpPr/>
            <p:nvPr/>
          </p:nvSpPr>
          <p:spPr>
            <a:xfrm>
              <a:off x="1993282" y="1926659"/>
              <a:ext cx="623452" cy="315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kern="0" dirty="0"/>
                <a:t>Picto-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kern="0" dirty="0"/>
                <a:t>grammes</a:t>
              </a:r>
            </a:p>
          </p:txBody>
        </p:sp>
        <p:pic>
          <p:nvPicPr>
            <p:cNvPr id="11" name="Image 10"/>
            <p:cNvPicPr>
              <a:picLocks noChangeAspect="1"/>
            </p:cNvPicPr>
            <p:nvPr/>
          </p:nvPicPr>
          <p:blipFill>
            <a:blip r:embed="rId4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681" y="2353530"/>
              <a:ext cx="396474" cy="39647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/>
          </p:nvPicPr>
          <p:blipFill>
            <a:blip r:embed="rId4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681" y="3656344"/>
              <a:ext cx="396474" cy="396474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/>
          </p:nvPicPr>
          <p:blipFill>
            <a:blip r:embed="rId4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681" y="4307752"/>
              <a:ext cx="396474" cy="396474"/>
            </a:xfrm>
            <a:prstGeom prst="rect">
              <a:avLst/>
            </a:prstGeom>
          </p:spPr>
        </p:pic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4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00681" y="3004937"/>
              <a:ext cx="396474" cy="396474"/>
            </a:xfrm>
            <a:prstGeom prst="rect">
              <a:avLst/>
            </a:prstGeom>
          </p:spPr>
        </p:pic>
      </p:grpSp>
      <p:grpSp>
        <p:nvGrpSpPr>
          <p:cNvPr id="41" name="Groupe 40">
            <a:extLst>
              <a:ext uri="{FF2B5EF4-FFF2-40B4-BE49-F238E27FC236}">
                <a16:creationId xmlns:a16="http://schemas.microsoft.com/office/drawing/2014/main" id="{D86FB00F-420C-23CC-C818-262FB9CF5709}"/>
              </a:ext>
            </a:extLst>
          </p:cNvPr>
          <p:cNvGrpSpPr/>
          <p:nvPr/>
        </p:nvGrpSpPr>
        <p:grpSpPr>
          <a:xfrm>
            <a:off x="3298934" y="2594656"/>
            <a:ext cx="643764" cy="3775424"/>
            <a:chOff x="2935469" y="1945992"/>
            <a:chExt cx="482823" cy="2831568"/>
          </a:xfrm>
        </p:grpSpPr>
        <p:sp>
          <p:nvSpPr>
            <p:cNvPr id="167" name="Rectangle 166">
              <a:extLst>
                <a:ext uri="{FF2B5EF4-FFF2-40B4-BE49-F238E27FC236}">
                  <a16:creationId xmlns:a16="http://schemas.microsoft.com/office/drawing/2014/main" id="{CCC82F0A-D6C0-5DD0-816C-EE4A6F3645E8}"/>
                </a:ext>
              </a:extLst>
            </p:cNvPr>
            <p:cNvSpPr/>
            <p:nvPr/>
          </p:nvSpPr>
          <p:spPr>
            <a:xfrm>
              <a:off x="2935469" y="2298558"/>
              <a:ext cx="482823" cy="2479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F9510367-31D8-8150-2EF1-37AD920D6CA4}"/>
                </a:ext>
              </a:extLst>
            </p:cNvPr>
            <p:cNvSpPr/>
            <p:nvPr/>
          </p:nvSpPr>
          <p:spPr>
            <a:xfrm>
              <a:off x="2940678" y="1945992"/>
              <a:ext cx="477614" cy="315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kern="0" dirty="0"/>
                <a:t>Iso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/>
            </a:p>
          </p:txBody>
        </p:sp>
        <p:pic>
          <p:nvPicPr>
            <p:cNvPr id="15" name="Image 14"/>
            <p:cNvPicPr>
              <a:picLocks noChangeAspect="1"/>
            </p:cNvPicPr>
            <p:nvPr/>
          </p:nvPicPr>
          <p:blipFill>
            <a:blip r:embed="rId4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315" y="2353531"/>
              <a:ext cx="396473" cy="396473"/>
            </a:xfrm>
            <a:prstGeom prst="rect">
              <a:avLst/>
            </a:prstGeom>
          </p:spPr>
        </p:pic>
        <p:pic>
          <p:nvPicPr>
            <p:cNvPr id="17" name="Image 16"/>
            <p:cNvPicPr>
              <a:picLocks noChangeAspect="1"/>
            </p:cNvPicPr>
            <p:nvPr/>
          </p:nvPicPr>
          <p:blipFill>
            <a:blip r:embed="rId4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316" y="3656344"/>
              <a:ext cx="396474" cy="396474"/>
            </a:xfrm>
            <a:prstGeom prst="rect">
              <a:avLst/>
            </a:prstGeom>
          </p:spPr>
        </p:pic>
        <p:pic>
          <p:nvPicPr>
            <p:cNvPr id="18" name="Image 17"/>
            <p:cNvPicPr>
              <a:picLocks noChangeAspect="1"/>
            </p:cNvPicPr>
            <p:nvPr/>
          </p:nvPicPr>
          <p:blipFill>
            <a:blip r:embed="rId5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316" y="4307752"/>
              <a:ext cx="396474" cy="396474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/>
          </p:nvPicPr>
          <p:blipFill>
            <a:blip r:embed="rId5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8315" y="3004938"/>
              <a:ext cx="396473" cy="396473"/>
            </a:xfrm>
            <a:prstGeom prst="rect">
              <a:avLst/>
            </a:prstGeom>
          </p:spPr>
        </p:pic>
      </p:grp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3320CDE5-F5D9-7F61-34E9-00D4F8E07117}"/>
              </a:ext>
            </a:extLst>
          </p:cNvPr>
          <p:cNvGrpSpPr/>
          <p:nvPr/>
        </p:nvGrpSpPr>
        <p:grpSpPr>
          <a:xfrm>
            <a:off x="4202643" y="2594656"/>
            <a:ext cx="647695" cy="3775424"/>
            <a:chOff x="3737028" y="1945992"/>
            <a:chExt cx="485771" cy="2831568"/>
          </a:xfrm>
        </p:grpSpPr>
        <p:sp>
          <p:nvSpPr>
            <p:cNvPr id="168" name="Rectangle 167">
              <a:extLst>
                <a:ext uri="{FF2B5EF4-FFF2-40B4-BE49-F238E27FC236}">
                  <a16:creationId xmlns:a16="http://schemas.microsoft.com/office/drawing/2014/main" id="{B3FBBD30-6241-93A5-467E-34745ED34114}"/>
                </a:ext>
              </a:extLst>
            </p:cNvPr>
            <p:cNvSpPr/>
            <p:nvPr/>
          </p:nvSpPr>
          <p:spPr>
            <a:xfrm>
              <a:off x="3739976" y="2298558"/>
              <a:ext cx="482823" cy="247900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A9BCB6C-ECA4-F0EF-FDAB-A8EFB176868A}"/>
                </a:ext>
              </a:extLst>
            </p:cNvPr>
            <p:cNvSpPr/>
            <p:nvPr/>
          </p:nvSpPr>
          <p:spPr>
            <a:xfrm>
              <a:off x="3737028" y="1945992"/>
              <a:ext cx="457097" cy="315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kern="0" dirty="0"/>
                <a:t>Photos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/>
            </a:p>
          </p:txBody>
        </p:sp>
        <p:pic>
          <p:nvPicPr>
            <p:cNvPr id="19" name="Image 18"/>
            <p:cNvPicPr>
              <a:picLocks noChangeAspect="1"/>
            </p:cNvPicPr>
            <p:nvPr/>
          </p:nvPicPr>
          <p:blipFill>
            <a:blip r:embed="rId5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615" y="2353530"/>
              <a:ext cx="396474" cy="396474"/>
            </a:xfrm>
            <a:prstGeom prst="rect">
              <a:avLst/>
            </a:prstGeom>
          </p:spPr>
        </p:pic>
        <p:pic>
          <p:nvPicPr>
            <p:cNvPr id="21" name="Image 20"/>
            <p:cNvPicPr>
              <a:picLocks noChangeAspect="1"/>
            </p:cNvPicPr>
            <p:nvPr/>
          </p:nvPicPr>
          <p:blipFill>
            <a:blip r:embed="rId5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615" y="3656344"/>
              <a:ext cx="396474" cy="396474"/>
            </a:xfrm>
            <a:prstGeom prst="rect">
              <a:avLst/>
            </a:prstGeom>
          </p:spPr>
        </p:pic>
        <p:pic>
          <p:nvPicPr>
            <p:cNvPr id="22" name="Image 21"/>
            <p:cNvPicPr>
              <a:picLocks noChangeAspect="1"/>
            </p:cNvPicPr>
            <p:nvPr/>
          </p:nvPicPr>
          <p:blipFill>
            <a:blip r:embed="rId5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615" y="4307752"/>
              <a:ext cx="396474" cy="396474"/>
            </a:xfrm>
            <a:prstGeom prst="rect">
              <a:avLst/>
            </a:prstGeom>
          </p:spPr>
        </p:pic>
        <p:pic>
          <p:nvPicPr>
            <p:cNvPr id="20" name="Image 19"/>
            <p:cNvPicPr>
              <a:picLocks noChangeAspect="1"/>
            </p:cNvPicPr>
            <p:nvPr/>
          </p:nvPicPr>
          <p:blipFill>
            <a:blip r:embed="rId5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86615" y="3004937"/>
              <a:ext cx="396474" cy="396474"/>
            </a:xfrm>
            <a:prstGeom prst="rect">
              <a:avLst/>
            </a:prstGeom>
          </p:spPr>
        </p:pic>
      </p:grpSp>
      <p:grpSp>
        <p:nvGrpSpPr>
          <p:cNvPr id="37" name="Groupe 36">
            <a:extLst>
              <a:ext uri="{FF2B5EF4-FFF2-40B4-BE49-F238E27FC236}">
                <a16:creationId xmlns:a16="http://schemas.microsoft.com/office/drawing/2014/main" id="{616CA1BC-3C97-4731-27E8-157D79FB24A1}"/>
              </a:ext>
            </a:extLst>
          </p:cNvPr>
          <p:cNvGrpSpPr/>
          <p:nvPr/>
        </p:nvGrpSpPr>
        <p:grpSpPr>
          <a:xfrm>
            <a:off x="1295468" y="2574497"/>
            <a:ext cx="643764" cy="3805176"/>
            <a:chOff x="1185311" y="1930873"/>
            <a:chExt cx="482823" cy="2853882"/>
          </a:xfrm>
        </p:grpSpPr>
        <p:sp>
          <p:nvSpPr>
            <p:cNvPr id="158" name="Rectangle 157">
              <a:extLst>
                <a:ext uri="{FF2B5EF4-FFF2-40B4-BE49-F238E27FC236}">
                  <a16:creationId xmlns:a16="http://schemas.microsoft.com/office/drawing/2014/main" id="{AEF64C61-1152-41D2-1047-9EA708D72B14}"/>
                </a:ext>
              </a:extLst>
            </p:cNvPr>
            <p:cNvSpPr/>
            <p:nvPr/>
          </p:nvSpPr>
          <p:spPr>
            <a:xfrm>
              <a:off x="1185311" y="2298558"/>
              <a:ext cx="482823" cy="2486197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0DF52BC2-89A1-58C7-7A4B-7D0EB312AF89}"/>
                </a:ext>
              </a:extLst>
            </p:cNvPr>
            <p:cNvSpPr/>
            <p:nvPr/>
          </p:nvSpPr>
          <p:spPr>
            <a:xfrm>
              <a:off x="1185311" y="1930873"/>
              <a:ext cx="440265" cy="3155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none">
              <a:spAutoFit/>
            </a:bodyPr>
            <a:lstStyle/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kern="0" dirty="0"/>
                <a:t>Icônes</a:t>
              </a:r>
            </a:p>
            <a:p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/>
            </a:p>
          </p:txBody>
        </p:sp>
        <p:pic>
          <p:nvPicPr>
            <p:cNvPr id="39" name="Image 38">
              <a:extLst>
                <a:ext uri="{FF2B5EF4-FFF2-40B4-BE49-F238E27FC236}">
                  <a16:creationId xmlns:a16="http://schemas.microsoft.com/office/drawing/2014/main" id="{7649D8DF-43B9-1EF0-BF60-2001952EE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446" y="2388039"/>
              <a:ext cx="338554" cy="327456"/>
            </a:xfrm>
            <a:prstGeom prst="rect">
              <a:avLst/>
            </a:prstGeom>
          </p:spPr>
        </p:pic>
        <p:pic>
          <p:nvPicPr>
            <p:cNvPr id="51" name="Image 50">
              <a:extLst>
                <a:ext uri="{FF2B5EF4-FFF2-40B4-BE49-F238E27FC236}">
                  <a16:creationId xmlns:a16="http://schemas.microsoft.com/office/drawing/2014/main" id="{02D594C0-28AD-9836-2DC3-81B58856DFC3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031" y="3658533"/>
              <a:ext cx="405385" cy="392097"/>
            </a:xfrm>
            <a:prstGeom prst="rect">
              <a:avLst/>
            </a:prstGeom>
          </p:spPr>
        </p:pic>
        <p:pic>
          <p:nvPicPr>
            <p:cNvPr id="72" name="Image 71" descr="Une image contenant hache, roue, matériel&#10;&#10;Description générée automatiquement">
              <a:extLst>
                <a:ext uri="{FF2B5EF4-FFF2-40B4-BE49-F238E27FC236}">
                  <a16:creationId xmlns:a16="http://schemas.microsoft.com/office/drawing/2014/main" id="{53776311-29F0-8F9E-0151-553546B04E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24031" y="4309941"/>
              <a:ext cx="405385" cy="392097"/>
            </a:xfrm>
            <a:prstGeom prst="rect">
              <a:avLst/>
            </a:prstGeom>
          </p:spPr>
        </p:pic>
        <p:pic>
          <p:nvPicPr>
            <p:cNvPr id="92" name="Image 91" descr="Une image contenant texte, clipart&#10;&#10;Description générée automatiquement">
              <a:extLst>
                <a:ext uri="{FF2B5EF4-FFF2-40B4-BE49-F238E27FC236}">
                  <a16:creationId xmlns:a16="http://schemas.microsoft.com/office/drawing/2014/main" id="{F754B221-BFE9-FDA8-A29B-3BA570E2CB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7446" y="3039446"/>
              <a:ext cx="338554" cy="327456"/>
            </a:xfrm>
            <a:prstGeom prst="rect">
              <a:avLst/>
            </a:prstGeom>
          </p:spPr>
        </p:pic>
      </p:grpSp>
      <p:sp>
        <p:nvSpPr>
          <p:cNvPr id="157" name="Rectangle 156">
            <a:extLst>
              <a:ext uri="{FF2B5EF4-FFF2-40B4-BE49-F238E27FC236}">
                <a16:creationId xmlns:a16="http://schemas.microsoft.com/office/drawing/2014/main" id="{5FC82573-551C-EBF1-97F1-01C3839C16C2}"/>
              </a:ext>
            </a:extLst>
          </p:cNvPr>
          <p:cNvSpPr/>
          <p:nvPr/>
        </p:nvSpPr>
        <p:spPr>
          <a:xfrm>
            <a:off x="195329" y="2574497"/>
            <a:ext cx="916852" cy="256545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b="1" kern="0" dirty="0">
                <a:solidFill>
                  <a:schemeClr val="bg1"/>
                </a:solidFill>
              </a:rPr>
              <a:t>Exemples</a:t>
            </a:r>
          </a:p>
        </p:txBody>
      </p:sp>
      <p:sp>
        <p:nvSpPr>
          <p:cNvPr id="198" name="Rectangle 197">
            <a:extLst>
              <a:ext uri="{FF2B5EF4-FFF2-40B4-BE49-F238E27FC236}">
                <a16:creationId xmlns:a16="http://schemas.microsoft.com/office/drawing/2014/main" id="{CC155EAD-8F29-1D9A-C9EA-48E5BBE14FE4}"/>
              </a:ext>
            </a:extLst>
          </p:cNvPr>
          <p:cNvSpPr/>
          <p:nvPr/>
        </p:nvSpPr>
        <p:spPr>
          <a:xfrm>
            <a:off x="5325487" y="2594656"/>
            <a:ext cx="2075448" cy="420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/>
              <a:t>Détection automatique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/>
              <a:t>Déclencheurs manuels</a:t>
            </a:r>
          </a:p>
        </p:txBody>
      </p:sp>
      <p:sp>
        <p:nvSpPr>
          <p:cNvPr id="199" name="Rectangle 198">
            <a:extLst>
              <a:ext uri="{FF2B5EF4-FFF2-40B4-BE49-F238E27FC236}">
                <a16:creationId xmlns:a16="http://schemas.microsoft.com/office/drawing/2014/main" id="{84D13CBD-373D-836E-A26B-801DDB222614}"/>
              </a:ext>
            </a:extLst>
          </p:cNvPr>
          <p:cNvSpPr/>
          <p:nvPr/>
        </p:nvSpPr>
        <p:spPr>
          <a:xfrm>
            <a:off x="7547599" y="2594656"/>
            <a:ext cx="1288007" cy="420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/>
              <a:t>Évacuation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/>
              <a:t>incendie</a:t>
            </a:r>
          </a:p>
        </p:txBody>
      </p:sp>
      <p:sp>
        <p:nvSpPr>
          <p:cNvPr id="200" name="Rectangle 199">
            <a:extLst>
              <a:ext uri="{FF2B5EF4-FFF2-40B4-BE49-F238E27FC236}">
                <a16:creationId xmlns:a16="http://schemas.microsoft.com/office/drawing/2014/main" id="{7B322E09-C261-B3CB-BDAF-8CFCB04E8FE1}"/>
              </a:ext>
            </a:extLst>
          </p:cNvPr>
          <p:cNvSpPr/>
          <p:nvPr/>
        </p:nvSpPr>
        <p:spPr>
          <a:xfrm>
            <a:off x="8975510" y="2594656"/>
            <a:ext cx="2017521" cy="420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/>
              <a:t>Mise en sécurité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/>
              <a:t>incendie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1BC323C-2664-6829-D135-23D347ED3A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46</a:t>
            </a:fld>
            <a:endParaRPr lang="en-US" dirty="0"/>
          </a:p>
        </p:txBody>
      </p:sp>
      <p:grpSp>
        <p:nvGrpSpPr>
          <p:cNvPr id="63" name="Groupe 62">
            <a:extLst>
              <a:ext uri="{FF2B5EF4-FFF2-40B4-BE49-F238E27FC236}">
                <a16:creationId xmlns:a16="http://schemas.microsoft.com/office/drawing/2014/main" id="{34A5F717-FB55-3246-94BA-92C77CB13F85}"/>
              </a:ext>
            </a:extLst>
          </p:cNvPr>
          <p:cNvGrpSpPr/>
          <p:nvPr/>
        </p:nvGrpSpPr>
        <p:grpSpPr>
          <a:xfrm>
            <a:off x="11127522" y="3054344"/>
            <a:ext cx="683101" cy="3297293"/>
            <a:chOff x="8345641" y="2290758"/>
            <a:chExt cx="512326" cy="247297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4B54B346-14B9-B845-0AFA-7C996DD62480}"/>
                </a:ext>
              </a:extLst>
            </p:cNvPr>
            <p:cNvSpPr/>
            <p:nvPr/>
          </p:nvSpPr>
          <p:spPr>
            <a:xfrm>
              <a:off x="8345641" y="2290758"/>
              <a:ext cx="512326" cy="2472970"/>
            </a:xfrm>
            <a:prstGeom prst="rect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grpSp>
          <p:nvGrpSpPr>
            <p:cNvPr id="62" name="Groupe 61">
              <a:extLst>
                <a:ext uri="{FF2B5EF4-FFF2-40B4-BE49-F238E27FC236}">
                  <a16:creationId xmlns:a16="http://schemas.microsoft.com/office/drawing/2014/main" id="{F1E95E46-B5AA-EE1A-D940-610DB993933A}"/>
                </a:ext>
              </a:extLst>
            </p:cNvPr>
            <p:cNvGrpSpPr/>
            <p:nvPr/>
          </p:nvGrpSpPr>
          <p:grpSpPr>
            <a:xfrm>
              <a:off x="8399112" y="2399745"/>
              <a:ext cx="405385" cy="2254997"/>
              <a:chOff x="8436137" y="2455312"/>
              <a:chExt cx="405385" cy="2254997"/>
            </a:xfrm>
          </p:grpSpPr>
          <p:pic>
            <p:nvPicPr>
              <p:cNvPr id="52" name="Image 51">
                <a:extLst>
                  <a:ext uri="{FF2B5EF4-FFF2-40B4-BE49-F238E27FC236}">
                    <a16:creationId xmlns:a16="http://schemas.microsoft.com/office/drawing/2014/main" id="{CB9C5560-E97F-69C6-FE0C-6CBFA63A3FF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53346" y="2455312"/>
                <a:ext cx="360420" cy="360420"/>
              </a:xfrm>
              <a:prstGeom prst="rect">
                <a:avLst/>
              </a:prstGeom>
            </p:spPr>
          </p:pic>
          <p:pic>
            <p:nvPicPr>
              <p:cNvPr id="54" name="Image 53">
                <a:extLst>
                  <a:ext uri="{FF2B5EF4-FFF2-40B4-BE49-F238E27FC236}">
                    <a16:creationId xmlns:a16="http://schemas.microsoft.com/office/drawing/2014/main" id="{2796E4C8-FEBF-734A-8125-0F7EB869695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0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36137" y="3817219"/>
                <a:ext cx="405385" cy="405385"/>
              </a:xfrm>
              <a:prstGeom prst="rect">
                <a:avLst/>
              </a:prstGeom>
            </p:spPr>
          </p:pic>
          <p:pic>
            <p:nvPicPr>
              <p:cNvPr id="56" name="Image 55">
                <a:extLst>
                  <a:ext uri="{FF2B5EF4-FFF2-40B4-BE49-F238E27FC236}">
                    <a16:creationId xmlns:a16="http://schemas.microsoft.com/office/drawing/2014/main" id="{70F81050-D196-355E-14EF-D209C48B64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1" cstate="print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7655" t="20521" r="10451" b="16757"/>
              <a:stretch/>
            </p:blipFill>
            <p:spPr>
              <a:xfrm>
                <a:off x="8458345" y="2921856"/>
                <a:ext cx="372304" cy="285144"/>
              </a:xfrm>
              <a:prstGeom prst="rect">
                <a:avLst/>
              </a:prstGeom>
            </p:spPr>
          </p:pic>
          <p:pic>
            <p:nvPicPr>
              <p:cNvPr id="58" name="Image 57">
                <a:extLst>
                  <a:ext uri="{FF2B5EF4-FFF2-40B4-BE49-F238E27FC236}">
                    <a16:creationId xmlns:a16="http://schemas.microsoft.com/office/drawing/2014/main" id="{D4C57C8A-CA62-1944-44D1-C874695E050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454" t="8338" r="25581" b="9636"/>
              <a:stretch/>
            </p:blipFill>
            <p:spPr>
              <a:xfrm>
                <a:off x="8519622" y="3313124"/>
                <a:ext cx="227867" cy="397971"/>
              </a:xfrm>
              <a:prstGeom prst="rect">
                <a:avLst/>
              </a:prstGeom>
            </p:spPr>
          </p:pic>
          <p:pic>
            <p:nvPicPr>
              <p:cNvPr id="60" name="Image 59" descr="Une image contenant texte, enveloppe, graphique vectoriel, cadre photo&#10;&#10;Description générée automatiquement">
                <a:extLst>
                  <a:ext uri="{FF2B5EF4-FFF2-40B4-BE49-F238E27FC236}">
                    <a16:creationId xmlns:a16="http://schemas.microsoft.com/office/drawing/2014/main" id="{00059708-913E-F170-AD94-EB1DEC097B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449099" y="4328728"/>
                <a:ext cx="379683" cy="381581"/>
              </a:xfrm>
              <a:prstGeom prst="rect">
                <a:avLst/>
              </a:prstGeom>
            </p:spPr>
          </p:pic>
        </p:grpSp>
      </p:grpSp>
      <p:sp>
        <p:nvSpPr>
          <p:cNvPr id="61" name="Rectangle 60">
            <a:extLst>
              <a:ext uri="{FF2B5EF4-FFF2-40B4-BE49-F238E27FC236}">
                <a16:creationId xmlns:a16="http://schemas.microsoft.com/office/drawing/2014/main" id="{84D9DA52-5D93-67A5-3F75-A9F04CB6347C}"/>
              </a:ext>
            </a:extLst>
          </p:cNvPr>
          <p:cNvSpPr/>
          <p:nvPr/>
        </p:nvSpPr>
        <p:spPr>
          <a:xfrm>
            <a:off x="11129833" y="2594656"/>
            <a:ext cx="680788" cy="420756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067" kern="0" dirty="0"/>
              <a:t>Divers 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067" kern="0" dirty="0"/>
          </a:p>
        </p:txBody>
      </p:sp>
    </p:spTree>
    <p:extLst>
      <p:ext uri="{BB962C8B-B14F-4D97-AF65-F5344CB8AC3E}">
        <p14:creationId xmlns:p14="http://schemas.microsoft.com/office/powerpoint/2010/main" val="373052034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 13">
            <a:extLst>
              <a:ext uri="{FF2B5EF4-FFF2-40B4-BE49-F238E27FC236}">
                <a16:creationId xmlns:a16="http://schemas.microsoft.com/office/drawing/2014/main" id="{4088FC78-CD9C-D1FE-114B-632202DF2AA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519"/>
          <a:stretch/>
        </p:blipFill>
        <p:spPr>
          <a:xfrm>
            <a:off x="159984" y="1604796"/>
            <a:ext cx="11696337" cy="4876125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71FA787-77EE-D73B-9C94-CA78746100AE}"/>
              </a:ext>
            </a:extLst>
          </p:cNvPr>
          <p:cNvSpPr/>
          <p:nvPr/>
        </p:nvSpPr>
        <p:spPr>
          <a:xfrm>
            <a:off x="159984" y="1604796"/>
            <a:ext cx="11703273" cy="489343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4" name="Titre 3">
            <a:extLst>
              <a:ext uri="{FF2B5EF4-FFF2-40B4-BE49-F238E27FC236}">
                <a16:creationId xmlns:a16="http://schemas.microsoft.com/office/drawing/2014/main" id="{660A452B-490C-0126-BE11-9FA60960F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Optima Vision, unité d’aide à l’exploitation</a:t>
            </a:r>
          </a:p>
        </p:txBody>
      </p:sp>
      <p:sp>
        <p:nvSpPr>
          <p:cNvPr id="5" name="Rectangle 4"/>
          <p:cNvSpPr/>
          <p:nvPr/>
        </p:nvSpPr>
        <p:spPr>
          <a:xfrm>
            <a:off x="164608" y="1604796"/>
            <a:ext cx="11698648" cy="37138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r>
              <a:rPr lang="x-none" sz="1600" dirty="0">
                <a:ea typeface="Times New Roman"/>
                <a:cs typeface="Times New Roman"/>
              </a:rPr>
              <a:t>Outil de </a:t>
            </a:r>
            <a:r>
              <a:rPr lang="fr-FR" sz="1600" dirty="0">
                <a:ea typeface="Times New Roman"/>
                <a:cs typeface="Times New Roman"/>
              </a:rPr>
              <a:t>configuration automatique</a:t>
            </a:r>
            <a:r>
              <a:rPr lang="x-none" sz="1600" dirty="0">
                <a:ea typeface="Times New Roman"/>
                <a:cs typeface="Times New Roman"/>
              </a:rPr>
              <a:t> pour les centrales </a:t>
            </a:r>
            <a:r>
              <a:rPr lang="fr-FR" sz="1600" dirty="0">
                <a:ea typeface="Times New Roman"/>
                <a:cs typeface="Times New Roman"/>
              </a:rPr>
              <a:t>des Gammes INfluence, Résonance (.</a:t>
            </a:r>
            <a:r>
              <a:rPr lang="x-none" sz="1600" dirty="0">
                <a:ea typeface="Times New Roman"/>
                <a:cs typeface="Times New Roman"/>
              </a:rPr>
              <a:t>Com</a:t>
            </a:r>
            <a:r>
              <a:rPr lang="fr-FR" sz="1600" dirty="0">
                <a:ea typeface="Times New Roman"/>
                <a:cs typeface="Times New Roman"/>
              </a:rPr>
              <a:t>), ACTIVA/ACTIVACOM ; </a:t>
            </a:r>
          </a:p>
          <a:p>
            <a:pPr>
              <a:spcAft>
                <a:spcPts val="400"/>
              </a:spcAft>
              <a:buClr>
                <a:srgbClr val="0060AE"/>
              </a:buClr>
              <a:tabLst>
                <a:tab pos="720495" algn="l"/>
                <a:tab pos="240447" algn="l"/>
                <a:tab pos="720495" algn="l"/>
              </a:tabLst>
            </a:pPr>
            <a:endParaRPr lang="fr-FR" sz="800" dirty="0">
              <a:ea typeface="Times New Roman"/>
              <a:cs typeface="Times New Roman"/>
            </a:endParaRP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r>
              <a:rPr lang="x-none" sz="1600" dirty="0">
                <a:ea typeface="Times New Roman"/>
                <a:cs typeface="Times New Roman"/>
              </a:rPr>
              <a:t>Outil d’assistance à la création des </a:t>
            </a:r>
            <a:r>
              <a:rPr lang="fr-FR" sz="1600" dirty="0">
                <a:ea typeface="Times New Roman"/>
                <a:cs typeface="Times New Roman"/>
              </a:rPr>
              <a:t>synoptiques et au placement des symboles ;</a:t>
            </a: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endParaRPr lang="fr-FR" sz="800" dirty="0">
              <a:ea typeface="Times New Roman"/>
              <a:cs typeface="Times New Roman"/>
            </a:endParaRP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r>
              <a:rPr lang="fr-FR" sz="1600" dirty="0">
                <a:ea typeface="Times New Roman"/>
                <a:cs typeface="Times New Roman"/>
              </a:rPr>
              <a:t>Mécanisme d’affectation des symboles des DCT en fonction de leur libellé ;</a:t>
            </a: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endParaRPr lang="fr-FR" sz="800" dirty="0">
              <a:ea typeface="Times New Roman"/>
              <a:cs typeface="Times New Roman"/>
            </a:endParaRP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r>
              <a:rPr lang="x-none" sz="1600" dirty="0">
                <a:ea typeface="Times New Roman"/>
                <a:cs typeface="Times New Roman"/>
              </a:rPr>
              <a:t>Gestion des consignes de maintenance</a:t>
            </a:r>
            <a:r>
              <a:rPr lang="fr-FR" sz="1600" dirty="0">
                <a:ea typeface="Times New Roman"/>
                <a:cs typeface="Times New Roman"/>
              </a:rPr>
              <a:t> et de test ;</a:t>
            </a: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endParaRPr lang="fr-FR" sz="800" dirty="0">
              <a:ea typeface="Times New Roman"/>
              <a:cs typeface="Times New Roman"/>
            </a:endParaRP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r>
              <a:rPr lang="fr-FR" sz="1600" dirty="0">
                <a:ea typeface="Times New Roman"/>
                <a:cs typeface="Times New Roman"/>
              </a:rPr>
              <a:t>Synthèse de mise en sécurité détaillant les liens Zone / Fonction / Fonction chaînée / DCT.</a:t>
            </a: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endParaRPr lang="fr-FR" sz="1600" dirty="0">
              <a:ea typeface="Times New Roman"/>
              <a:cs typeface="Times New Roman"/>
            </a:endParaRP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r>
              <a:rPr lang="fr-FR" sz="1600" dirty="0">
                <a:ea typeface="Times New Roman"/>
                <a:cs typeface="Times New Roman"/>
              </a:rPr>
              <a:t>Clients légers (Html 5) : compatibles navigateurs Edge, Google Chrome, Safari. </a:t>
            </a: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endParaRPr lang="fr-FR" sz="1600" dirty="0">
              <a:ea typeface="Times New Roman"/>
              <a:cs typeface="Times New Roman"/>
            </a:endParaRPr>
          </a:p>
          <a:p>
            <a:pPr marL="457189" indent="-457189">
              <a:spcAft>
                <a:spcPts val="400"/>
              </a:spcAft>
              <a:buClr>
                <a:srgbClr val="0060AE"/>
              </a:buClr>
              <a:buFont typeface="Wingdings"/>
              <a:buChar char=""/>
              <a:tabLst>
                <a:tab pos="720495" algn="l"/>
                <a:tab pos="240447" algn="l"/>
                <a:tab pos="720495" algn="l"/>
              </a:tabLst>
            </a:pPr>
            <a:r>
              <a:rPr lang="fr-FR" sz="1600" dirty="0">
                <a:ea typeface="Times New Roman"/>
                <a:cs typeface="Times New Roman"/>
              </a:rPr>
              <a:t>Affichage plans 3D ;</a:t>
            </a:r>
          </a:p>
          <a:p>
            <a:pPr>
              <a:spcAft>
                <a:spcPts val="400"/>
              </a:spcAft>
              <a:buClr>
                <a:srgbClr val="0060AE"/>
              </a:buClr>
              <a:tabLst>
                <a:tab pos="720495" algn="l"/>
                <a:tab pos="240447" algn="l"/>
                <a:tab pos="720495" algn="l"/>
              </a:tabLst>
            </a:pPr>
            <a:endParaRPr lang="fr-FR" sz="1600" dirty="0">
              <a:ea typeface="Times New Roman"/>
              <a:cs typeface="Times New Roman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86843E-9E35-E0B7-C1F5-D218DDE9E253}"/>
              </a:ext>
            </a:extLst>
          </p:cNvPr>
          <p:cNvSpPr/>
          <p:nvPr/>
        </p:nvSpPr>
        <p:spPr>
          <a:xfrm>
            <a:off x="164609" y="577650"/>
            <a:ext cx="9195753" cy="4701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625519">
              <a:lnSpc>
                <a:spcPct val="150000"/>
              </a:lnSpc>
              <a:defRPr/>
            </a:pPr>
            <a:r>
              <a:rPr lang="fr-FR" sz="1867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Les évolutions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8067ABE1-77CB-7B5A-1257-6A7A9CA92B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96267" y="4668639"/>
            <a:ext cx="2994984" cy="1685296"/>
          </a:xfrm>
          <a:prstGeom prst="rect">
            <a:avLst/>
          </a:prstGeom>
        </p:spPr>
      </p:pic>
      <p:sp>
        <p:nvSpPr>
          <p:cNvPr id="2" name="Espace réservé du numéro de diapositive 1">
            <a:extLst>
              <a:ext uri="{FF2B5EF4-FFF2-40B4-BE49-F238E27FC236}">
                <a16:creationId xmlns:a16="http://schemas.microsoft.com/office/drawing/2014/main" id="{D33A04AC-3D41-2141-8687-8E28A33BB8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491770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 10" descr="Une image contenant texte, intérieur&#10;&#10;Description générée automatiquement">
            <a:extLst>
              <a:ext uri="{FF2B5EF4-FFF2-40B4-BE49-F238E27FC236}">
                <a16:creationId xmlns:a16="http://schemas.microsoft.com/office/drawing/2014/main" id="{010FEDFD-F71D-9CAA-A413-2723F303823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717" r="20190" b="11362"/>
          <a:stretch/>
        </p:blipFill>
        <p:spPr>
          <a:xfrm>
            <a:off x="166920" y="1604797"/>
            <a:ext cx="11698649" cy="489343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A4EE254-4010-126E-DA47-96E2AEB1CB47}"/>
              </a:ext>
            </a:extLst>
          </p:cNvPr>
          <p:cNvSpPr/>
          <p:nvPr/>
        </p:nvSpPr>
        <p:spPr>
          <a:xfrm>
            <a:off x="164608" y="1604799"/>
            <a:ext cx="11698649" cy="4893435"/>
          </a:xfrm>
          <a:prstGeom prst="rect">
            <a:avLst/>
          </a:prstGeom>
          <a:solidFill>
            <a:schemeClr val="bg1">
              <a:lumMod val="95000"/>
              <a:alpha val="8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32" y="1862337"/>
            <a:ext cx="1604744" cy="1839691"/>
          </a:xfrm>
          <a:prstGeom prst="rect">
            <a:avLst/>
          </a:prstGeom>
          <a:noFill/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  <a:softEdge rad="127000"/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Image 11" descr="Une image contenant texte, équipement électronique, ordinateur&#10;&#10;Description générée automatiquement">
            <a:extLst>
              <a:ext uri="{FF2B5EF4-FFF2-40B4-BE49-F238E27FC236}">
                <a16:creationId xmlns:a16="http://schemas.microsoft.com/office/drawing/2014/main" id="{D26458F2-9EE6-34DF-E5FB-B013AEE94F0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6696" y="3672251"/>
            <a:ext cx="2537016" cy="1434383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Optima Vision, unité d’aide à l’exploitation</a:t>
            </a:r>
          </a:p>
        </p:txBody>
      </p:sp>
      <p:sp>
        <p:nvSpPr>
          <p:cNvPr id="8" name="Rectangle 7"/>
          <p:cNvSpPr/>
          <p:nvPr/>
        </p:nvSpPr>
        <p:spPr>
          <a:xfrm>
            <a:off x="263798" y="5350762"/>
            <a:ext cx="11548596" cy="543675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200" cap="small" dirty="0">
                <a:solidFill>
                  <a:srgbClr val="000000"/>
                </a:solidFill>
              </a:rPr>
              <a:t>Moteur graphique d'affichage des plans   -   symboles animés   -   affichage multifenêtres   -   gestion multi-protocoles   -   serveur OPC, MODBUS,… </a:t>
            </a: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fr-FR" sz="533" cap="small" dirty="0">
              <a:solidFill>
                <a:srgbClr val="000000"/>
              </a:solidFill>
            </a:endParaRPr>
          </a:p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200" cap="small" dirty="0">
                <a:solidFill>
                  <a:srgbClr val="000000"/>
                </a:solidFill>
              </a:rPr>
              <a:t>base de données SQL   -   Enregistrement des historiques et configurations   -   Existe en version U.A.E. ou version technique</a:t>
            </a:r>
          </a:p>
        </p:txBody>
      </p:sp>
      <p:sp>
        <p:nvSpPr>
          <p:cNvPr id="14" name="ZoneTexte 13"/>
          <p:cNvSpPr txBox="1"/>
          <p:nvPr/>
        </p:nvSpPr>
        <p:spPr>
          <a:xfrm>
            <a:off x="3684240" y="1896229"/>
            <a:ext cx="32758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cap="small" dirty="0">
                <a:solidFill>
                  <a:srgbClr val="0000FF">
                    <a:lumMod val="50000"/>
                  </a:srgbClr>
                </a:solidFill>
              </a:rPr>
              <a:t>Gestion des scenarios de sécurité</a:t>
            </a:r>
          </a:p>
        </p:txBody>
      </p:sp>
      <p:sp>
        <p:nvSpPr>
          <p:cNvPr id="15" name="ZoneTexte 14"/>
          <p:cNvSpPr txBox="1"/>
          <p:nvPr/>
        </p:nvSpPr>
        <p:spPr>
          <a:xfrm>
            <a:off x="4113426" y="3285472"/>
            <a:ext cx="241748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cap="small" dirty="0">
                <a:solidFill>
                  <a:srgbClr val="0000FF">
                    <a:lumMod val="50000"/>
                  </a:srgbClr>
                </a:solidFill>
              </a:rPr>
              <a:t>Exploitation graphique</a:t>
            </a:r>
          </a:p>
        </p:txBody>
      </p:sp>
      <p:sp>
        <p:nvSpPr>
          <p:cNvPr id="16" name="ZoneTexte 15"/>
          <p:cNvSpPr txBox="1"/>
          <p:nvPr/>
        </p:nvSpPr>
        <p:spPr>
          <a:xfrm>
            <a:off x="4113426" y="4003469"/>
            <a:ext cx="2417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cap="small" dirty="0">
                <a:solidFill>
                  <a:srgbClr val="0000FF">
                    <a:lumMod val="50000"/>
                  </a:srgbClr>
                </a:solidFill>
              </a:rPr>
              <a:t>Consignes sur alarme</a:t>
            </a:r>
          </a:p>
        </p:txBody>
      </p:sp>
      <p:sp>
        <p:nvSpPr>
          <p:cNvPr id="17" name="ZoneTexte 16"/>
          <p:cNvSpPr txBox="1"/>
          <p:nvPr/>
        </p:nvSpPr>
        <p:spPr>
          <a:xfrm>
            <a:off x="4554083" y="4705883"/>
            <a:ext cx="15361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cap="small" dirty="0">
                <a:solidFill>
                  <a:srgbClr val="0000FF">
                    <a:lumMod val="50000"/>
                  </a:srgbClr>
                </a:solidFill>
              </a:rPr>
              <a:t>Main courante</a:t>
            </a:r>
          </a:p>
        </p:txBody>
      </p:sp>
      <p:sp>
        <p:nvSpPr>
          <p:cNvPr id="18" name="ZoneTexte 17"/>
          <p:cNvSpPr txBox="1"/>
          <p:nvPr/>
        </p:nvSpPr>
        <p:spPr>
          <a:xfrm>
            <a:off x="3862427" y="2598643"/>
            <a:ext cx="29194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cap="small" dirty="0">
                <a:solidFill>
                  <a:srgbClr val="0000FF">
                    <a:lumMod val="50000"/>
                  </a:srgbClr>
                </a:solidFill>
              </a:rPr>
              <a:t>profils utilisateurs maitrisés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99BFE78-1586-AAF7-4751-257BB30BC4F5}"/>
              </a:ext>
            </a:extLst>
          </p:cNvPr>
          <p:cNvSpPr/>
          <p:nvPr/>
        </p:nvSpPr>
        <p:spPr>
          <a:xfrm>
            <a:off x="164609" y="577650"/>
            <a:ext cx="9195753" cy="470129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625519">
              <a:lnSpc>
                <a:spcPct val="150000"/>
              </a:lnSpc>
              <a:defRPr/>
            </a:pPr>
            <a:r>
              <a:rPr lang="fr-FR" sz="1867" b="1" dirty="0">
                <a:solidFill>
                  <a:srgbClr val="0067B1">
                    <a:lumMod val="60000"/>
                    <a:lumOff val="40000"/>
                  </a:srgbClr>
                </a:solidFill>
                <a:latin typeface="Arial"/>
              </a:rPr>
              <a:t>Synthèse</a:t>
            </a:r>
          </a:p>
        </p:txBody>
      </p:sp>
      <p:pic>
        <p:nvPicPr>
          <p:cNvPr id="27" name="Image 26">
            <a:extLst>
              <a:ext uri="{FF2B5EF4-FFF2-40B4-BE49-F238E27FC236}">
                <a16:creationId xmlns:a16="http://schemas.microsoft.com/office/drawing/2014/main" id="{F2CF73DE-2535-6CB0-02C5-ACF4E19DE14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66369" y="1871846"/>
            <a:ext cx="4746024" cy="3172591"/>
          </a:xfrm>
          <a:prstGeom prst="rect">
            <a:avLst/>
          </a:prstGeom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392D6AC9-C83E-686B-5C71-AAA12B18F5A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36807" y="4950936"/>
            <a:ext cx="183951" cy="133350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>
            <a:defPPr>
              <a:defRPr lang="en-US"/>
            </a:defPPr>
            <a:lvl1pPr marL="0" algn="r" defTabSz="914400" rtl="0" eaLnBrk="1" latinLnBrk="0" hangingPunct="1">
              <a:defRPr sz="750" b="0" kern="1200" cap="none" baseline="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BE375096-6367-4A46-9B35-1C341654C78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607714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Espace réservé pour une image  10">
            <a:extLst>
              <a:ext uri="{FF2B5EF4-FFF2-40B4-BE49-F238E27FC236}">
                <a16:creationId xmlns:a16="http://schemas.microsoft.com/office/drawing/2014/main" id="{5D6048AB-C621-9AD8-42FC-6197FC207A5F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r="17614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BD98569C-C65D-F52F-823A-68452E81A8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gamme influence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BB56C7A-65C0-170C-3A35-7DA7F743D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49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B7F45119-BB50-4769-BBBB-0B8F77EB10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Programmation Chubb Expert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CE7EFFF1-6C43-1E10-C8E3-61810759C9B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7DFD3035-0089-05E5-342B-CADF96E8EAE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08BFA7C0-7CCB-A0C7-3F18-21774D01DAA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35522" b="37351"/>
          <a:stretch/>
        </p:blipFill>
        <p:spPr>
          <a:xfrm>
            <a:off x="559220" y="277158"/>
            <a:ext cx="4064810" cy="6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7960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E08205F-D622-4FE0-61DE-098FE4D88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BBF860E4-0062-FCCF-A11C-EE98611CA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DE16B47-3AC2-95A8-5EB6-02C693B492BE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Configurations coffrets ou baies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3B54E6DE-8D17-2271-EDFB-99C45B0227E2}"/>
              </a:ext>
            </a:extLst>
          </p:cNvPr>
          <p:cNvGrpSpPr/>
          <p:nvPr/>
        </p:nvGrpSpPr>
        <p:grpSpPr>
          <a:xfrm>
            <a:off x="697024" y="1937408"/>
            <a:ext cx="10797952" cy="4363240"/>
            <a:chOff x="946476" y="1364161"/>
            <a:chExt cx="8098464" cy="3272430"/>
          </a:xfrm>
        </p:grpSpPr>
        <p:pic>
          <p:nvPicPr>
            <p:cNvPr id="6" name="Image 5">
              <a:extLst>
                <a:ext uri="{FF2B5EF4-FFF2-40B4-BE49-F238E27FC236}">
                  <a16:creationId xmlns:a16="http://schemas.microsoft.com/office/drawing/2014/main" id="{BE248C7E-7069-C5A7-1679-B88565A77C55}"/>
                </a:ext>
              </a:extLst>
            </p:cNvPr>
            <p:cNvPicPr preferRelativeResize="0">
              <a:picLocks/>
            </p:cNvPicPr>
            <p:nvPr/>
          </p:nvPicPr>
          <p:blipFill rotWithShape="1">
            <a:blip r:embed="rId2"/>
            <a:srcRect l="12167" t="26914" r="1084" b="9804"/>
            <a:stretch/>
          </p:blipFill>
          <p:spPr>
            <a:xfrm>
              <a:off x="1112520" y="1364161"/>
              <a:ext cx="7932420" cy="3272430"/>
            </a:xfrm>
            <a:prstGeom prst="rect">
              <a:avLst/>
            </a:prstGeom>
          </p:spPr>
        </p:pic>
        <p:pic>
          <p:nvPicPr>
            <p:cNvPr id="7" name="Image 6" descr="Une image contenant texte, intérieur, ordinateur&#10;&#10;Description générée automatiquement">
              <a:extLst>
                <a:ext uri="{FF2B5EF4-FFF2-40B4-BE49-F238E27FC236}">
                  <a16:creationId xmlns:a16="http://schemas.microsoft.com/office/drawing/2014/main" id="{9BB4048B-58A2-D1F3-DC7A-ECE83C612D3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38879" y="1465296"/>
              <a:ext cx="1747921" cy="2952263"/>
            </a:xfrm>
            <a:prstGeom prst="rect">
              <a:avLst/>
            </a:prstGeom>
          </p:spPr>
        </p:pic>
        <p:pic>
          <p:nvPicPr>
            <p:cNvPr id="8" name="Image 7">
              <a:extLst>
                <a:ext uri="{FF2B5EF4-FFF2-40B4-BE49-F238E27FC236}">
                  <a16:creationId xmlns:a16="http://schemas.microsoft.com/office/drawing/2014/main" id="{FFB915D3-CD31-AA23-B3EE-CC3D3E8C6A3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63693" y="2994838"/>
              <a:ext cx="2356809" cy="1388530"/>
            </a:xfrm>
            <a:prstGeom prst="rect">
              <a:avLst/>
            </a:prstGeom>
          </p:spPr>
        </p:pic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DB83B3CF-DD24-5DE7-146D-4E42AF2ABC0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6476" y="1535494"/>
              <a:ext cx="2374026" cy="1390428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2A557745-E9A0-540D-B0EE-24642600754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34493" y="1534859"/>
              <a:ext cx="2374025" cy="1391063"/>
            </a:xfrm>
            <a:prstGeom prst="rect">
              <a:avLst/>
            </a:prstGeom>
          </p:spPr>
        </p:pic>
        <p:pic>
          <p:nvPicPr>
            <p:cNvPr id="11" name="Image 10" descr="Une image contenant texte&#10;&#10;Description générée automatiquement">
              <a:extLst>
                <a:ext uri="{FF2B5EF4-FFF2-40B4-BE49-F238E27FC236}">
                  <a16:creationId xmlns:a16="http://schemas.microsoft.com/office/drawing/2014/main" id="{2B8B737B-4385-2988-5AE7-74FF5305A31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50509" y="3000457"/>
              <a:ext cx="2374025" cy="1382911"/>
            </a:xfrm>
            <a:prstGeom prst="rect">
              <a:avLst/>
            </a:prstGeom>
          </p:spPr>
        </p:pic>
        <p:grpSp>
          <p:nvGrpSpPr>
            <p:cNvPr id="12" name="Groupe 11">
              <a:extLst>
                <a:ext uri="{FF2B5EF4-FFF2-40B4-BE49-F238E27FC236}">
                  <a16:creationId xmlns:a16="http://schemas.microsoft.com/office/drawing/2014/main" id="{641FD617-E0C9-0F13-1B2F-AEFA6E780A30}"/>
                </a:ext>
              </a:extLst>
            </p:cNvPr>
            <p:cNvGrpSpPr/>
            <p:nvPr/>
          </p:nvGrpSpPr>
          <p:grpSpPr>
            <a:xfrm>
              <a:off x="4144134" y="3308047"/>
              <a:ext cx="2950121" cy="665085"/>
              <a:chOff x="5465841" y="3584621"/>
              <a:chExt cx="965497" cy="696756"/>
            </a:xfrm>
          </p:grpSpPr>
          <p:sp>
            <p:nvSpPr>
              <p:cNvPr id="14" name="Flèche : chevron 13">
                <a:extLst>
                  <a:ext uri="{FF2B5EF4-FFF2-40B4-BE49-F238E27FC236}">
                    <a16:creationId xmlns:a16="http://schemas.microsoft.com/office/drawing/2014/main" id="{21317393-1AE0-3939-CB66-8BC48D1F3822}"/>
                  </a:ext>
                </a:extLst>
              </p:cNvPr>
              <p:cNvSpPr/>
              <p:nvPr/>
            </p:nvSpPr>
            <p:spPr>
              <a:xfrm>
                <a:off x="5678828" y="3584621"/>
                <a:ext cx="324528" cy="696756"/>
              </a:xfrm>
              <a:prstGeom prst="chevron">
                <a:avLst/>
              </a:prstGeom>
              <a:solidFill>
                <a:schemeClr val="accent4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fr-FR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5" name="Flèche : chevron 14">
                <a:extLst>
                  <a:ext uri="{FF2B5EF4-FFF2-40B4-BE49-F238E27FC236}">
                    <a16:creationId xmlns:a16="http://schemas.microsoft.com/office/drawing/2014/main" id="{2BAC5B35-9E65-2D18-4B72-FBF3428EEE83}"/>
                  </a:ext>
                </a:extLst>
              </p:cNvPr>
              <p:cNvSpPr/>
              <p:nvPr/>
            </p:nvSpPr>
            <p:spPr>
              <a:xfrm>
                <a:off x="5891816" y="3584621"/>
                <a:ext cx="324528" cy="696756"/>
              </a:xfrm>
              <a:prstGeom prst="chevron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fr-FR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6" name="Flèche : chevron 15">
                <a:extLst>
                  <a:ext uri="{FF2B5EF4-FFF2-40B4-BE49-F238E27FC236}">
                    <a16:creationId xmlns:a16="http://schemas.microsoft.com/office/drawing/2014/main" id="{C8B1EB80-88F7-A176-F1D0-9615F8B5C267}"/>
                  </a:ext>
                </a:extLst>
              </p:cNvPr>
              <p:cNvSpPr/>
              <p:nvPr/>
            </p:nvSpPr>
            <p:spPr>
              <a:xfrm>
                <a:off x="6104804" y="3584621"/>
                <a:ext cx="326534" cy="696756"/>
              </a:xfrm>
              <a:prstGeom prst="chevron">
                <a:avLst/>
              </a:prstGeom>
              <a:solidFill>
                <a:schemeClr val="tx2">
                  <a:lumMod val="60000"/>
                  <a:lumOff val="4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fr-FR" dirty="0">
                  <a:solidFill>
                    <a:prstClr val="black"/>
                  </a:solidFill>
                  <a:latin typeface="Arial"/>
                </a:endParaRPr>
              </a:p>
            </p:txBody>
          </p:sp>
          <p:sp>
            <p:nvSpPr>
              <p:cNvPr id="17" name="Flèche : chevron 16">
                <a:extLst>
                  <a:ext uri="{FF2B5EF4-FFF2-40B4-BE49-F238E27FC236}">
                    <a16:creationId xmlns:a16="http://schemas.microsoft.com/office/drawing/2014/main" id="{3FD08179-478D-B883-2687-45508CE9EFFF}"/>
                  </a:ext>
                </a:extLst>
              </p:cNvPr>
              <p:cNvSpPr/>
              <p:nvPr/>
            </p:nvSpPr>
            <p:spPr>
              <a:xfrm>
                <a:off x="5465841" y="3584621"/>
                <a:ext cx="324528" cy="696756"/>
              </a:xfrm>
              <a:prstGeom prst="chevron">
                <a:avLst/>
              </a:prstGeom>
              <a:solidFill>
                <a:schemeClr val="accent6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>
                  <a:defRPr/>
                </a:pPr>
                <a:endParaRPr lang="fr-FR" dirty="0">
                  <a:solidFill>
                    <a:prstClr val="black"/>
                  </a:solidFill>
                  <a:latin typeface="Arial"/>
                </a:endParaRPr>
              </a:p>
            </p:txBody>
          </p:sp>
        </p:grpSp>
        <p:pic>
          <p:nvPicPr>
            <p:cNvPr id="13" name="Image 12" descr="Une image contenant texte, intérieur, ordinateur&#10;&#10;Description générée automatiquement">
              <a:extLst>
                <a:ext uri="{FF2B5EF4-FFF2-40B4-BE49-F238E27FC236}">
                  <a16:creationId xmlns:a16="http://schemas.microsoft.com/office/drawing/2014/main" id="{82D51508-FDD4-9474-A474-AB702785721C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85136" y="3223433"/>
              <a:ext cx="493963" cy="8343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2418805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4F76C50-8603-D81C-6A5D-6DD50E5FCC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74FEA18-1FB6-36EC-22DE-35E838563E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50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00A7F4-AD7B-1B5A-65E0-BAB86CC9C357}"/>
              </a:ext>
            </a:extLst>
          </p:cNvPr>
          <p:cNvSpPr/>
          <p:nvPr/>
        </p:nvSpPr>
        <p:spPr>
          <a:xfrm>
            <a:off x="7388189" y="1903881"/>
            <a:ext cx="4607512" cy="4044887"/>
          </a:xfrm>
          <a:prstGeom prst="rect">
            <a:avLst/>
          </a:prstGeom>
          <a:solidFill>
            <a:schemeClr val="bg1">
              <a:lumMod val="8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8E2BBB-608E-6180-2E0F-22808BA8CA33}"/>
              </a:ext>
            </a:extLst>
          </p:cNvPr>
          <p:cNvSpPr/>
          <p:nvPr/>
        </p:nvSpPr>
        <p:spPr>
          <a:xfrm>
            <a:off x="249424" y="1903881"/>
            <a:ext cx="7138765" cy="4036049"/>
          </a:xfrm>
          <a:prstGeom prst="rect">
            <a:avLst/>
          </a:prstGeom>
          <a:solidFill>
            <a:schemeClr val="accent1">
              <a:lumMod val="20000"/>
              <a:lumOff val="80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 dirty="0">
              <a:solidFill>
                <a:prstClr val="white"/>
              </a:solidFill>
              <a:latin typeface="Arial"/>
            </a:endParaRP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667495FF-30A2-C0FC-9B9C-969A3BFE8E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327" y="2602307"/>
            <a:ext cx="6409592" cy="2740893"/>
          </a:xfrm>
          <a:prstGeom prst="rect">
            <a:avLst/>
          </a:prstGeom>
          <a:ln>
            <a:solidFill>
              <a:schemeClr val="tx2"/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A0C13CC3-A9D5-FD9F-B8F7-923CAF2F1B18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  <p:grpSp>
        <p:nvGrpSpPr>
          <p:cNvPr id="8" name="Groupe 7">
            <a:extLst>
              <a:ext uri="{FF2B5EF4-FFF2-40B4-BE49-F238E27FC236}">
                <a16:creationId xmlns:a16="http://schemas.microsoft.com/office/drawing/2014/main" id="{97142A36-5AD1-F6B8-B643-E1032AACC641}"/>
              </a:ext>
            </a:extLst>
          </p:cNvPr>
          <p:cNvGrpSpPr/>
          <p:nvPr/>
        </p:nvGrpSpPr>
        <p:grpSpPr>
          <a:xfrm>
            <a:off x="7472745" y="3415067"/>
            <a:ext cx="4438400" cy="2159685"/>
            <a:chOff x="5541142" y="2561300"/>
            <a:chExt cx="3328800" cy="1619764"/>
          </a:xfrm>
        </p:grpSpPr>
        <p:pic>
          <p:nvPicPr>
            <p:cNvPr id="9" name="Image 8">
              <a:extLst>
                <a:ext uri="{FF2B5EF4-FFF2-40B4-BE49-F238E27FC236}">
                  <a16:creationId xmlns:a16="http://schemas.microsoft.com/office/drawing/2014/main" id="{4565AF71-5F5C-67B5-22D6-F10AE81350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75989"/>
            <a:stretch/>
          </p:blipFill>
          <p:spPr>
            <a:xfrm>
              <a:off x="5541142" y="3334229"/>
              <a:ext cx="3328800" cy="846835"/>
            </a:xfrm>
            <a:prstGeom prst="rect">
              <a:avLst/>
            </a:prstGeom>
          </p:spPr>
        </p:pic>
        <p:pic>
          <p:nvPicPr>
            <p:cNvPr id="10" name="Image 9">
              <a:extLst>
                <a:ext uri="{FF2B5EF4-FFF2-40B4-BE49-F238E27FC236}">
                  <a16:creationId xmlns:a16="http://schemas.microsoft.com/office/drawing/2014/main" id="{76714683-66F5-88CB-3290-C55963419C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77535"/>
            <a:stretch/>
          </p:blipFill>
          <p:spPr>
            <a:xfrm>
              <a:off x="5541142" y="2561300"/>
              <a:ext cx="3328800" cy="792328"/>
            </a:xfrm>
            <a:prstGeom prst="rect">
              <a:avLst/>
            </a:prstGeom>
          </p:spPr>
        </p:pic>
      </p:grpSp>
      <p:sp>
        <p:nvSpPr>
          <p:cNvPr id="11" name="Rectangle 10">
            <a:extLst>
              <a:ext uri="{FF2B5EF4-FFF2-40B4-BE49-F238E27FC236}">
                <a16:creationId xmlns:a16="http://schemas.microsoft.com/office/drawing/2014/main" id="{822C2829-0212-FD2D-DB41-09178867D278}"/>
              </a:ext>
            </a:extLst>
          </p:cNvPr>
          <p:cNvSpPr/>
          <p:nvPr/>
        </p:nvSpPr>
        <p:spPr>
          <a:xfrm>
            <a:off x="7388190" y="2075202"/>
            <a:ext cx="4606565" cy="11179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/>
              <a:t>Attribution de consignes adaptées aux remontées de défauts; </a:t>
            </a:r>
          </a:p>
          <a:p>
            <a:endParaRPr lang="fr-FR" sz="1333" dirty="0"/>
          </a:p>
          <a:p>
            <a:pPr marL="228594" indent="-228594">
              <a:buFont typeface="Wingdings" panose="05000000000000000000" pitchFamily="2" charset="2"/>
              <a:buChar char="§"/>
            </a:pPr>
            <a:r>
              <a:rPr lang="fr-FR" sz="1333" dirty="0"/>
              <a:t>Identification dans la centrale des prestataires du site installé </a:t>
            </a:r>
          </a:p>
        </p:txBody>
      </p: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200CF301-AA3F-8F0B-E87B-FDCDF979A6D2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327" y="2068425"/>
            <a:ext cx="1800165" cy="369336"/>
          </a:xfrm>
          <a:prstGeom prst="rect">
            <a:avLst/>
          </a:prstGeom>
        </p:spPr>
      </p:pic>
      <p:sp>
        <p:nvSpPr>
          <p:cNvPr id="13" name="ZoneTexte 12">
            <a:extLst>
              <a:ext uri="{FF2B5EF4-FFF2-40B4-BE49-F238E27FC236}">
                <a16:creationId xmlns:a16="http://schemas.microsoft.com/office/drawing/2014/main" id="{0B02C3F0-BB8F-A6DF-C84A-B1B23794363B}"/>
              </a:ext>
            </a:extLst>
          </p:cNvPr>
          <p:cNvSpPr txBox="1"/>
          <p:nvPr/>
        </p:nvSpPr>
        <p:spPr>
          <a:xfrm>
            <a:off x="249423" y="1397027"/>
            <a:ext cx="11745331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Identification de site et de prestataires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8435659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2F01D1B-AD79-EF07-359B-9857FC256B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44D19BB-DAC9-16F5-0BE9-5C4C6C0D4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4024686-0B89-9F56-2F8F-CDC3C30B6227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  <p:graphicFrame>
        <p:nvGraphicFramePr>
          <p:cNvPr id="5" name="Tableau 4">
            <a:extLst>
              <a:ext uri="{FF2B5EF4-FFF2-40B4-BE49-F238E27FC236}">
                <a16:creationId xmlns:a16="http://schemas.microsoft.com/office/drawing/2014/main" id="{0ADA5620-5A8B-01A4-4738-D498DA286A48}"/>
              </a:ext>
            </a:extLst>
          </p:cNvPr>
          <p:cNvGraphicFramePr>
            <a:graphicFrameLocks noGrp="1"/>
          </p:cNvGraphicFramePr>
          <p:nvPr/>
        </p:nvGraphicFramePr>
        <p:xfrm>
          <a:off x="462029" y="1992402"/>
          <a:ext cx="11267943" cy="4466514"/>
        </p:xfrm>
        <a:graphic>
          <a:graphicData uri="http://schemas.openxmlformats.org/drawingml/2006/table">
            <a:tbl>
              <a:tblPr firstRow="1" bandRow="1"/>
              <a:tblGrid>
                <a:gridCol w="1358187">
                  <a:extLst>
                    <a:ext uri="{9D8B030D-6E8A-4147-A177-3AD203B41FA5}">
                      <a16:colId xmlns:a16="http://schemas.microsoft.com/office/drawing/2014/main" val="2942484430"/>
                    </a:ext>
                  </a:extLst>
                </a:gridCol>
                <a:gridCol w="1381349">
                  <a:extLst>
                    <a:ext uri="{9D8B030D-6E8A-4147-A177-3AD203B41FA5}">
                      <a16:colId xmlns:a16="http://schemas.microsoft.com/office/drawing/2014/main" val="141456982"/>
                    </a:ext>
                  </a:extLst>
                </a:gridCol>
                <a:gridCol w="1517019">
                  <a:extLst>
                    <a:ext uri="{9D8B030D-6E8A-4147-A177-3AD203B41FA5}">
                      <a16:colId xmlns:a16="http://schemas.microsoft.com/office/drawing/2014/main" val="394984087"/>
                    </a:ext>
                  </a:extLst>
                </a:gridCol>
                <a:gridCol w="7011388">
                  <a:extLst>
                    <a:ext uri="{9D8B030D-6E8A-4147-A177-3AD203B41FA5}">
                      <a16:colId xmlns:a16="http://schemas.microsoft.com/office/drawing/2014/main" val="262418896"/>
                    </a:ext>
                  </a:extLst>
                </a:gridCol>
              </a:tblGrid>
              <a:tr h="579120">
                <a:tc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latin typeface="+mj-lt"/>
                      </a:endParaRPr>
                    </a:p>
                    <a:p>
                      <a:pPr algn="ctr"/>
                      <a:r>
                        <a:rPr lang="fr-FR" sz="1100" b="1" cap="all" baseline="0" dirty="0">
                          <a:latin typeface="+mj-lt"/>
                        </a:rPr>
                        <a:t>Opération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cap="all" baseline="0" dirty="0">
                        <a:latin typeface="+mj-lt"/>
                      </a:endParaRPr>
                    </a:p>
                    <a:p>
                      <a:pPr algn="ctr"/>
                      <a:r>
                        <a:rPr lang="fr-FR" sz="1100" b="1" cap="all" baseline="0" dirty="0">
                          <a:latin typeface="+mj-lt"/>
                        </a:rPr>
                        <a:t>Résonance</a:t>
                      </a:r>
                    </a:p>
                    <a:p>
                      <a:pPr algn="ctr"/>
                      <a:endParaRPr lang="fr-FR" sz="1100" b="1" cap="all" baseline="0" dirty="0">
                        <a:latin typeface="+mj-lt"/>
                      </a:endParaRPr>
                    </a:p>
                  </a:txBody>
                  <a:tcPr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100" b="1" dirty="0">
                        <a:latin typeface="+mj-lt"/>
                      </a:endParaRPr>
                    </a:p>
                    <a:p>
                      <a:pPr algn="ctr"/>
                      <a:endParaRPr lang="fr-FR" sz="1100" b="1" dirty="0">
                        <a:latin typeface="+mj-lt"/>
                      </a:endParaRP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100" dirty="0">
                          <a:latin typeface="+mj-lt"/>
                        </a:rPr>
                        <a:t>Commentaires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165613753"/>
                  </a:ext>
                </a:extLst>
              </a:tr>
              <a:tr h="277315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j-lt"/>
                        </a:rPr>
                        <a:t>Pose coffrets</a:t>
                      </a:r>
                      <a:endParaRPr lang="fr-FR" sz="1100" dirty="0">
                        <a:latin typeface="+mj-lt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F6D00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+mj-lt"/>
                        </a:rPr>
                        <a:t>Gabarit de percement livré avec </a:t>
                      </a:r>
                      <a:r>
                        <a:rPr kumimoji="0" lang="fr-F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IN</a:t>
                      </a:r>
                      <a:r>
                        <a:rPr kumimoji="0" lang="fr-F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fluence</a:t>
                      </a:r>
                      <a:r>
                        <a:rPr kumimoji="0" lang="fr-F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1F497D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.</a:t>
                      </a:r>
                      <a:r>
                        <a:rPr lang="fr-FR" sz="1100" dirty="0">
                          <a:latin typeface="+mj-lt"/>
                        </a:rPr>
                        <a:t>, dépose de la porte de la centrale rapide.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024042"/>
                  </a:ext>
                </a:extLst>
              </a:tr>
              <a:tr h="26014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100" dirty="0">
                          <a:latin typeface="+mj-lt"/>
                        </a:rPr>
                        <a:t>Entrées de </a:t>
                      </a:r>
                      <a:r>
                        <a:rPr lang="fr-FR" sz="1100" dirty="0">
                          <a:latin typeface="+mj-lt"/>
                        </a:rPr>
                        <a:t>câbles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F6D00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+mj-lt"/>
                        </a:rPr>
                        <a:t>Entrée de câbles plus grande, 2 entrées 230V, pas de réglettes à démonter/ remonter.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40201879"/>
                  </a:ext>
                </a:extLst>
              </a:tr>
              <a:tr h="57912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+mj-lt"/>
                        </a:rPr>
                        <a:t>Raccordements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F6D009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Mise à la terre des écrans effectués par l’écrasement des câbles sur les réglettes au lieu d’un raccordement individuel sur Influence.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Solution favorisant la qualité pour </a:t>
                      </a:r>
                      <a:r>
                        <a:rPr kumimoji="0" lang="fr-F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FF0000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IN</a:t>
                      </a:r>
                      <a:r>
                        <a:rPr kumimoji="0" lang="fr-F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fluence</a:t>
                      </a:r>
                      <a:r>
                        <a:rPr kumimoji="0" lang="fr-FR" sz="11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. </a:t>
                      </a:r>
                      <a:endParaRPr lang="fr-FR" sz="1100" b="1" dirty="0">
                        <a:solidFill>
                          <a:schemeClr val="tx2"/>
                        </a:solidFill>
                        <a:latin typeface="+mj-lt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98763849"/>
                  </a:ext>
                </a:extLst>
              </a:tr>
              <a:tr h="9042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+mj-lt"/>
                        </a:rPr>
                        <a:t>Programmation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+mj-lt"/>
                        </a:rPr>
                        <a:t>Les deux systèmes sont très proches. </a:t>
                      </a:r>
                    </a:p>
                    <a:p>
                      <a:r>
                        <a:rPr lang="fr-FR" sz="1100" b="1" dirty="0">
                          <a:solidFill>
                            <a:schemeClr val="tx2"/>
                          </a:solidFill>
                          <a:latin typeface="+mj-lt"/>
                        </a:rPr>
                        <a:t>Toutefois, plus d’informations programmables possibles sur </a:t>
                      </a:r>
                      <a:r>
                        <a:rPr lang="fr-FR" sz="1100" b="1" dirty="0">
                          <a:solidFill>
                            <a:srgbClr val="FF0000"/>
                          </a:solidFill>
                          <a:latin typeface="+mj-lt"/>
                        </a:rPr>
                        <a:t>IN</a:t>
                      </a:r>
                      <a:r>
                        <a:rPr lang="fr-FR" sz="1100" b="1" dirty="0">
                          <a:solidFill>
                            <a:schemeClr val="tx1"/>
                          </a:solidFill>
                          <a:latin typeface="+mj-lt"/>
                        </a:rPr>
                        <a:t>fluence</a:t>
                      </a:r>
                      <a:r>
                        <a:rPr lang="fr-FR" sz="1100" b="1" dirty="0">
                          <a:solidFill>
                            <a:schemeClr val="tx2"/>
                          </a:solidFill>
                          <a:latin typeface="+mj-lt"/>
                        </a:rPr>
                        <a:t> :  </a:t>
                      </a:r>
                    </a:p>
                    <a:p>
                      <a:r>
                        <a:rPr lang="fr-FR" sz="1100" dirty="0">
                          <a:latin typeface="+mj-lt"/>
                        </a:rPr>
                        <a:t>Déclaration des coffrets, emplacement des cartes, icônes à associer aux voies de DCT, plans à associer aux ZD). C’est optionnel mais apporte à l’exploitant de nombreux avantages et facilite les extensions et la maintenance.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54548"/>
                  </a:ext>
                </a:extLst>
              </a:tr>
              <a:tr h="329657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+mj-lt"/>
                        </a:rPr>
                        <a:t>Téléchargement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F6D00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F6D009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+mj-lt"/>
                        </a:rPr>
                        <a:t>Le temps de téléchargement du firmware d’INfluence est légèrement plus long (environ 15 minutes).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2291314"/>
                  </a:ext>
                </a:extLst>
              </a:tr>
              <a:tr h="432781"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fr-FR" sz="900" dirty="0"/>
                    </a:p>
                  </a:txBody>
                  <a:tcPr marL="68580" marR="68580" marT="34290" marB="34290" anchor="ctr"/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F6D00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b="1" dirty="0">
                          <a:solidFill>
                            <a:srgbClr val="FF0000"/>
                          </a:solidFill>
                          <a:latin typeface="+mj-lt"/>
                        </a:rPr>
                        <a:t>IN</a:t>
                      </a:r>
                      <a:r>
                        <a:rPr lang="fr-FR" sz="1100" b="1" dirty="0">
                          <a:solidFill>
                            <a:schemeClr val="tx1"/>
                          </a:solidFill>
                          <a:latin typeface="+mj-lt"/>
                        </a:rPr>
                        <a:t>fluence</a:t>
                      </a:r>
                      <a:r>
                        <a:rPr lang="fr-FR" sz="1100" dirty="0">
                          <a:latin typeface="+mj-lt"/>
                        </a:rPr>
                        <a:t> inclut la mise à jour de toutes les cartes de la centrale en une fois. </a:t>
                      </a:r>
                    </a:p>
                    <a:p>
                      <a:r>
                        <a:rPr lang="fr-FR" sz="1100" dirty="0">
                          <a:latin typeface="+mj-lt"/>
                        </a:rPr>
                        <a:t>Résonance nécessite une mise à jour carte par carte.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8216768"/>
                  </a:ext>
                </a:extLst>
              </a:tr>
              <a:tr h="400304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+mj-lt"/>
                        </a:rPr>
                        <a:t>Modernisation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F6D00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pPr algn="l">
                        <a:lnSpc>
                          <a:spcPct val="95000"/>
                        </a:lnSpc>
                      </a:pPr>
                      <a:r>
                        <a:rPr lang="fr-FR" sz="1100" b="1" dirty="0">
                          <a:latin typeface="+mj-lt"/>
                        </a:rPr>
                        <a:t>Chubb Expert </a:t>
                      </a:r>
                      <a:r>
                        <a:rPr lang="fr-FR" sz="1100" b="1" dirty="0">
                          <a:solidFill>
                            <a:srgbClr val="FF0000"/>
                          </a:solidFill>
                          <a:latin typeface="+mj-lt"/>
                        </a:rPr>
                        <a:t>IN</a:t>
                      </a:r>
                      <a:r>
                        <a:rPr lang="fr-FR" sz="1100" b="1" dirty="0">
                          <a:latin typeface="+mj-lt"/>
                        </a:rPr>
                        <a:t>fluence</a:t>
                      </a:r>
                      <a:r>
                        <a:rPr lang="fr-FR" sz="1100" dirty="0">
                          <a:latin typeface="+mj-lt"/>
                        </a:rPr>
                        <a:t> permet l’import de la programmation Résonance sans outil de conversion. </a:t>
                      </a:r>
                    </a:p>
                    <a:p>
                      <a:pPr algn="l">
                        <a:lnSpc>
                          <a:spcPct val="95000"/>
                        </a:lnSpc>
                      </a:pPr>
                      <a:r>
                        <a:rPr lang="fr-FR" sz="1100" dirty="0">
                          <a:latin typeface="+mj-lt"/>
                        </a:rPr>
                        <a:t>Les seules informations à renseigner, si on le souhaite, sont les infos complémentaires éventuelles.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4950144"/>
                  </a:ext>
                </a:extLst>
              </a:tr>
              <a:tr h="260812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+mj-lt"/>
                        </a:rPr>
                        <a:t>Essais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F6D009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b="1" dirty="0">
                          <a:latin typeface="+mj-lt"/>
                        </a:rPr>
                        <a:t>INfluence</a:t>
                      </a:r>
                      <a:r>
                        <a:rPr lang="fr-FR" sz="1100" dirty="0">
                          <a:latin typeface="+mj-lt"/>
                        </a:rPr>
                        <a:t> a son archivage récupérable sur clé USB ou via le logiciel Chubb Expert. 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88061469"/>
                  </a:ext>
                </a:extLst>
              </a:tr>
              <a:tr h="377489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100" dirty="0">
                          <a:latin typeface="+mj-lt"/>
                        </a:rPr>
                        <a:t>Outils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endParaRPr lang="fr-FR" sz="1100" dirty="0">
                        <a:latin typeface="+mj-lt"/>
                      </a:endParaRPr>
                    </a:p>
                  </a:txBody>
                  <a:tcPr>
                    <a:solidFill>
                      <a:srgbClr val="00B05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fr-FR" sz="1100" dirty="0">
                          <a:latin typeface="+mj-lt"/>
                        </a:rPr>
                        <a:t>Pas de différence, les outils sont les mêmes.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93925738"/>
                  </a:ext>
                </a:extLst>
              </a:tr>
            </a:tbl>
          </a:graphicData>
        </a:graphic>
      </p:graphicFrame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5A61DCFB-DDAD-AD48-0C3C-5DDBA738FA32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229" y="2164584"/>
            <a:ext cx="1243899" cy="255208"/>
          </a:xfrm>
          <a:prstGeom prst="rect">
            <a:avLst/>
          </a:prstGeom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C8EF0684-4FDF-24E3-F8E7-800D004D8978}"/>
              </a:ext>
            </a:extLst>
          </p:cNvPr>
          <p:cNvSpPr txBox="1"/>
          <p:nvPr/>
        </p:nvSpPr>
        <p:spPr>
          <a:xfrm>
            <a:off x="462028" y="1454477"/>
            <a:ext cx="11267943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Opérations de mise en service et d’installation améliorées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2366623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DCD05A4-BF21-AD01-FE13-ADE4634EB4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5EF07B1-52FC-09A4-0BF2-0CA09B69D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52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6D4E406-A725-0F17-14DB-A92889725B6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39559"/>
          <a:stretch/>
        </p:blipFill>
        <p:spPr>
          <a:xfrm>
            <a:off x="6973785" y="2203747"/>
            <a:ext cx="4610627" cy="41011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C0392A0-02A7-F158-0F0F-F9D9DA23D2C9}"/>
              </a:ext>
            </a:extLst>
          </p:cNvPr>
          <p:cNvSpPr/>
          <p:nvPr/>
        </p:nvSpPr>
        <p:spPr>
          <a:xfrm>
            <a:off x="6944401" y="2203748"/>
            <a:ext cx="4640012" cy="4089905"/>
          </a:xfrm>
          <a:prstGeom prst="rect">
            <a:avLst/>
          </a:prstGeom>
          <a:solidFill>
            <a:schemeClr val="bg1">
              <a:lumMod val="9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9900A78-3426-98D4-ED2B-0D9C9B157E85}"/>
              </a:ext>
            </a:extLst>
          </p:cNvPr>
          <p:cNvSpPr/>
          <p:nvPr/>
        </p:nvSpPr>
        <p:spPr>
          <a:xfrm>
            <a:off x="4920039" y="2417801"/>
            <a:ext cx="6970839" cy="3768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Arial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C9AF215-049E-B597-C281-D9C9ACFB1303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E7749DC-90F6-6CCE-E42A-A5309127E93A}"/>
              </a:ext>
            </a:extLst>
          </p:cNvPr>
          <p:cNvSpPr/>
          <p:nvPr/>
        </p:nvSpPr>
        <p:spPr>
          <a:xfrm>
            <a:off x="7182287" y="2235126"/>
            <a:ext cx="171631" cy="1307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Arial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85293FA-52D8-AF57-2AF2-2DD6A56B397B}"/>
              </a:ext>
            </a:extLst>
          </p:cNvPr>
          <p:cNvSpPr/>
          <p:nvPr/>
        </p:nvSpPr>
        <p:spPr>
          <a:xfrm>
            <a:off x="6944402" y="2292253"/>
            <a:ext cx="171631" cy="143833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377">
              <a:defRPr/>
            </a:pPr>
            <a:endParaRPr lang="fr-FR">
              <a:solidFill>
                <a:prstClr val="white"/>
              </a:solidFill>
              <a:latin typeface="Arial"/>
            </a:endParaRPr>
          </a:p>
        </p:txBody>
      </p:sp>
      <p:cxnSp>
        <p:nvCxnSpPr>
          <p:cNvPr id="10" name="Connecteur : en angle 9">
            <a:extLst>
              <a:ext uri="{FF2B5EF4-FFF2-40B4-BE49-F238E27FC236}">
                <a16:creationId xmlns:a16="http://schemas.microsoft.com/office/drawing/2014/main" id="{9153241E-8308-8B54-26C5-AD792423AF8B}"/>
              </a:ext>
            </a:extLst>
          </p:cNvPr>
          <p:cNvCxnSpPr>
            <a:cxnSpLocks/>
            <a:stCxn id="13" idx="2"/>
            <a:endCxn id="8" idx="2"/>
          </p:cNvCxnSpPr>
          <p:nvPr/>
        </p:nvCxnSpPr>
        <p:spPr>
          <a:xfrm rot="5400000" flipH="1" flipV="1">
            <a:off x="2798068" y="1564046"/>
            <a:ext cx="3668197" cy="5271872"/>
          </a:xfrm>
          <a:prstGeom prst="bentConnector3">
            <a:avLst>
              <a:gd name="adj1" fmla="val -8309"/>
            </a:avLst>
          </a:prstGeom>
          <a:ln w="381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0A146D13-4ABC-7A74-1F0F-3EF7347EA556}"/>
              </a:ext>
            </a:extLst>
          </p:cNvPr>
          <p:cNvCxnSpPr>
            <a:cxnSpLocks/>
            <a:stCxn id="9" idx="1"/>
            <a:endCxn id="14" idx="0"/>
          </p:cNvCxnSpPr>
          <p:nvPr/>
        </p:nvCxnSpPr>
        <p:spPr>
          <a:xfrm rot="10800000" flipV="1">
            <a:off x="5337293" y="2364169"/>
            <a:ext cx="1607111" cy="1616911"/>
          </a:xfrm>
          <a:prstGeom prst="bentConnector2">
            <a:avLst/>
          </a:prstGeom>
          <a:ln w="38100">
            <a:solidFill>
              <a:schemeClr val="bg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4AA1B9D7-DE73-E2BE-2112-416C9684B78D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323" y="3681542"/>
            <a:ext cx="1800165" cy="3693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A8A2193A-66AC-1A86-5703-31D739FB76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887" y="4245328"/>
            <a:ext cx="3044687" cy="1788753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14" name="Image 13">
            <a:extLst>
              <a:ext uri="{FF2B5EF4-FFF2-40B4-BE49-F238E27FC236}">
                <a16:creationId xmlns:a16="http://schemas.microsoft.com/office/drawing/2014/main" id="{1E008630-4F0D-44B8-8C93-58E8D35496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59743" y="3981081"/>
            <a:ext cx="2555096" cy="2037396"/>
          </a:xfrm>
          <a:prstGeom prst="rect">
            <a:avLst/>
          </a:prstGeom>
          <a:ln w="28575">
            <a:solidFill>
              <a:schemeClr val="bg2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5" name="Ellipse 14">
            <a:extLst>
              <a:ext uri="{FF2B5EF4-FFF2-40B4-BE49-F238E27FC236}">
                <a16:creationId xmlns:a16="http://schemas.microsoft.com/office/drawing/2014/main" id="{0D18E7FB-4414-63AD-D479-2C60948337A5}"/>
              </a:ext>
            </a:extLst>
          </p:cNvPr>
          <p:cNvSpPr/>
          <p:nvPr/>
        </p:nvSpPr>
        <p:spPr>
          <a:xfrm>
            <a:off x="825969" y="5098322"/>
            <a:ext cx="555812" cy="300317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00E0C3A7-C72F-9766-6288-E01FB4E7E4D9}"/>
              </a:ext>
            </a:extLst>
          </p:cNvPr>
          <p:cNvCxnSpPr>
            <a:cxnSpLocks/>
            <a:stCxn id="15" idx="6"/>
          </p:cNvCxnSpPr>
          <p:nvPr/>
        </p:nvCxnSpPr>
        <p:spPr>
          <a:xfrm flipV="1">
            <a:off x="1381780" y="3345640"/>
            <a:ext cx="1441528" cy="1902841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90E8FD55-EF6F-12ED-EB89-E18C5501CA4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68211" y="3695340"/>
            <a:ext cx="1520396" cy="2215420"/>
          </a:xfrm>
          <a:prstGeom prst="rect">
            <a:avLst/>
          </a:prstGeom>
        </p:spPr>
      </p:pic>
      <p:sp>
        <p:nvSpPr>
          <p:cNvPr id="18" name="ZoneTexte 17">
            <a:extLst>
              <a:ext uri="{FF2B5EF4-FFF2-40B4-BE49-F238E27FC236}">
                <a16:creationId xmlns:a16="http://schemas.microsoft.com/office/drawing/2014/main" id="{93034650-282D-969F-3C3B-D2DC2297A069}"/>
              </a:ext>
            </a:extLst>
          </p:cNvPr>
          <p:cNvSpPr txBox="1"/>
          <p:nvPr/>
        </p:nvSpPr>
        <p:spPr>
          <a:xfrm>
            <a:off x="483296" y="1668150"/>
            <a:ext cx="11101116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Import des programmations dans la centrale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09199020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874F7A7-6EF3-1A75-D03A-F6F10C15DF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7F8C426-2DCC-03F5-8019-E4A7E9948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BC17DCC-48E8-67AB-8AED-807F88490FD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93"/>
          <a:stretch/>
        </p:blipFill>
        <p:spPr>
          <a:xfrm>
            <a:off x="5680432" y="2391162"/>
            <a:ext cx="5174019" cy="3768809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8D426DFE-253B-BF71-6228-38E9176FD0C8}"/>
              </a:ext>
            </a:extLst>
          </p:cNvPr>
          <p:cNvSpPr/>
          <p:nvPr/>
        </p:nvSpPr>
        <p:spPr>
          <a:xfrm>
            <a:off x="5668537" y="2391161"/>
            <a:ext cx="5185913" cy="3768800"/>
          </a:xfrm>
          <a:prstGeom prst="rect">
            <a:avLst/>
          </a:prstGeom>
          <a:solidFill>
            <a:schemeClr val="bg1">
              <a:lumMod val="8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BADF1A-3012-931A-FDDC-360F09EEA2E1}"/>
              </a:ext>
            </a:extLst>
          </p:cNvPr>
          <p:cNvSpPr/>
          <p:nvPr/>
        </p:nvSpPr>
        <p:spPr>
          <a:xfrm>
            <a:off x="5044331" y="2391162"/>
            <a:ext cx="6970839" cy="37688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9A56E9DD-111B-667D-2BD1-AE349377A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4902" y="3104328"/>
            <a:ext cx="1918861" cy="3185309"/>
          </a:xfrm>
          <a:prstGeom prst="rect">
            <a:avLst/>
          </a:prstGeom>
          <a:ln w="28575">
            <a:solidFill>
              <a:schemeClr val="accent6">
                <a:lumMod val="7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9B363187-089E-2B93-8A5C-29B44592F81D}"/>
              </a:ext>
            </a:extLst>
          </p:cNvPr>
          <p:cNvSpPr/>
          <p:nvPr/>
        </p:nvSpPr>
        <p:spPr>
          <a:xfrm>
            <a:off x="5490046" y="2805657"/>
            <a:ext cx="251285" cy="60789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45A15A-2991-06AF-C78D-D6670C6EE543}"/>
              </a:ext>
            </a:extLst>
          </p:cNvPr>
          <p:cNvSpPr/>
          <p:nvPr/>
        </p:nvSpPr>
        <p:spPr>
          <a:xfrm>
            <a:off x="5490046" y="3525811"/>
            <a:ext cx="251285" cy="109911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EE36274-A598-93B4-C665-BA094EC964A6}"/>
              </a:ext>
            </a:extLst>
          </p:cNvPr>
          <p:cNvSpPr/>
          <p:nvPr/>
        </p:nvSpPr>
        <p:spPr>
          <a:xfrm>
            <a:off x="5490046" y="4829781"/>
            <a:ext cx="251285" cy="803603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69C83DCD-3D5A-FDBF-82BD-910B13016922}"/>
              </a:ext>
            </a:extLst>
          </p:cNvPr>
          <p:cNvCxnSpPr>
            <a:cxnSpLocks/>
            <a:stCxn id="9" idx="1"/>
            <a:endCxn id="7" idx="3"/>
          </p:cNvCxnSpPr>
          <p:nvPr/>
        </p:nvCxnSpPr>
        <p:spPr>
          <a:xfrm rot="10800000" flipV="1">
            <a:off x="4503763" y="4075367"/>
            <a:ext cx="986283" cy="621616"/>
          </a:xfrm>
          <a:prstGeom prst="bentConnector3">
            <a:avLst>
              <a:gd name="adj1" fmla="val 50000"/>
            </a:avLst>
          </a:prstGeom>
          <a:ln w="38100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Image 11" descr="Une image contenant texte&#10;&#10;Description générée automatiquement">
            <a:extLst>
              <a:ext uri="{FF2B5EF4-FFF2-40B4-BE49-F238E27FC236}">
                <a16:creationId xmlns:a16="http://schemas.microsoft.com/office/drawing/2014/main" id="{FB1C5ECE-8D2A-C9D2-770D-13F9E4B00E9D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2187" y="2562793"/>
            <a:ext cx="1800165" cy="369336"/>
          </a:xfrm>
          <a:prstGeom prst="rect">
            <a:avLst/>
          </a:prstGeom>
        </p:spPr>
      </p:pic>
      <p:pic>
        <p:nvPicPr>
          <p:cNvPr id="13" name="Image 12">
            <a:extLst>
              <a:ext uri="{FF2B5EF4-FFF2-40B4-BE49-F238E27FC236}">
                <a16:creationId xmlns:a16="http://schemas.microsoft.com/office/drawing/2014/main" id="{7D97BA32-40E5-D879-D776-900390108ED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4984" y="4028072"/>
            <a:ext cx="1773817" cy="2269296"/>
          </a:xfrm>
          <a:prstGeom prst="rect">
            <a:avLst/>
          </a:prstGeom>
          <a:ln w="28575">
            <a:solidFill>
              <a:schemeClr val="accent1">
                <a:shade val="95000"/>
                <a:satMod val="105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4" name="Connecteur : en angle 13">
            <a:extLst>
              <a:ext uri="{FF2B5EF4-FFF2-40B4-BE49-F238E27FC236}">
                <a16:creationId xmlns:a16="http://schemas.microsoft.com/office/drawing/2014/main" id="{F6369D0B-7E83-0D97-4BA5-DDC480BC279C}"/>
              </a:ext>
            </a:extLst>
          </p:cNvPr>
          <p:cNvCxnSpPr>
            <a:cxnSpLocks/>
            <a:stCxn id="13" idx="0"/>
            <a:endCxn id="8" idx="0"/>
          </p:cNvCxnSpPr>
          <p:nvPr/>
        </p:nvCxnSpPr>
        <p:spPr>
          <a:xfrm rot="5400000" flipH="1" flipV="1">
            <a:off x="2727583" y="1139969"/>
            <a:ext cx="1222415" cy="4553796"/>
          </a:xfrm>
          <a:prstGeom prst="bentConnector3">
            <a:avLst>
              <a:gd name="adj1" fmla="val 124934"/>
            </a:avLst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Image 14">
            <a:extLst>
              <a:ext uri="{FF2B5EF4-FFF2-40B4-BE49-F238E27FC236}">
                <a16:creationId xmlns:a16="http://schemas.microsoft.com/office/drawing/2014/main" id="{37E76380-8992-71EF-545C-1294783524B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852494" y="2247624"/>
            <a:ext cx="1843969" cy="2616947"/>
          </a:xfrm>
          <a:prstGeom prst="rect">
            <a:avLst/>
          </a:prstGeom>
          <a:ln w="28575">
            <a:solidFill>
              <a:srgbClr val="00B050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6" name="Connecteur : en angle 15">
            <a:extLst>
              <a:ext uri="{FF2B5EF4-FFF2-40B4-BE49-F238E27FC236}">
                <a16:creationId xmlns:a16="http://schemas.microsoft.com/office/drawing/2014/main" id="{E0BED5AA-DAA2-18F1-68E7-411FFC1914A0}"/>
              </a:ext>
            </a:extLst>
          </p:cNvPr>
          <p:cNvCxnSpPr>
            <a:cxnSpLocks/>
            <a:stCxn id="10" idx="3"/>
            <a:endCxn id="15" idx="1"/>
          </p:cNvCxnSpPr>
          <p:nvPr/>
        </p:nvCxnSpPr>
        <p:spPr>
          <a:xfrm flipV="1">
            <a:off x="5741331" y="3556098"/>
            <a:ext cx="4111163" cy="1675485"/>
          </a:xfrm>
          <a:prstGeom prst="bentConnector3">
            <a:avLst>
              <a:gd name="adj1" fmla="val 50000"/>
            </a:avLst>
          </a:prstGeom>
          <a:ln w="3810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Image 16">
            <a:extLst>
              <a:ext uri="{FF2B5EF4-FFF2-40B4-BE49-F238E27FC236}">
                <a16:creationId xmlns:a16="http://schemas.microsoft.com/office/drawing/2014/main" id="{9B9F9B82-CF7B-EF37-6AFA-0BCFDC7ECBB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79050" y="5008109"/>
            <a:ext cx="2117413" cy="1328785"/>
          </a:xfrm>
          <a:prstGeom prst="rect">
            <a:avLst/>
          </a:prstGeom>
          <a:ln w="44450">
            <a:solidFill>
              <a:schemeClr val="accent6">
                <a:lumMod val="50000"/>
              </a:schemeClr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CE57358-CA67-A949-A601-3A98AA755F32}"/>
              </a:ext>
            </a:extLst>
          </p:cNvPr>
          <p:cNvSpPr/>
          <p:nvPr/>
        </p:nvSpPr>
        <p:spPr>
          <a:xfrm>
            <a:off x="5490046" y="5747897"/>
            <a:ext cx="251285" cy="412073"/>
          </a:xfrm>
          <a:prstGeom prst="rect">
            <a:avLst/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19" name="Connecteur : en angle 18">
            <a:extLst>
              <a:ext uri="{FF2B5EF4-FFF2-40B4-BE49-F238E27FC236}">
                <a16:creationId xmlns:a16="http://schemas.microsoft.com/office/drawing/2014/main" id="{E92BF23A-B507-9C7A-30F0-167DA562E553}"/>
              </a:ext>
            </a:extLst>
          </p:cNvPr>
          <p:cNvCxnSpPr>
            <a:cxnSpLocks/>
            <a:stCxn id="18" idx="3"/>
            <a:endCxn id="17" idx="1"/>
          </p:cNvCxnSpPr>
          <p:nvPr/>
        </p:nvCxnSpPr>
        <p:spPr>
          <a:xfrm flipV="1">
            <a:off x="5741331" y="5672501"/>
            <a:ext cx="3837719" cy="281432"/>
          </a:xfrm>
          <a:prstGeom prst="bentConnector3">
            <a:avLst>
              <a:gd name="adj1" fmla="val 50000"/>
            </a:avLst>
          </a:prstGeom>
          <a:ln w="38100">
            <a:solidFill>
              <a:srgbClr val="9933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6EEEC6CE-9706-6F81-82E8-4D03AEDA18BF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  <p:sp>
        <p:nvSpPr>
          <p:cNvPr id="21" name="ZoneTexte 20">
            <a:extLst>
              <a:ext uri="{FF2B5EF4-FFF2-40B4-BE49-F238E27FC236}">
                <a16:creationId xmlns:a16="http://schemas.microsoft.com/office/drawing/2014/main" id="{402B81D9-F8A4-930D-30BF-BB823A941857}"/>
              </a:ext>
            </a:extLst>
          </p:cNvPr>
          <p:cNvSpPr txBox="1"/>
          <p:nvPr/>
        </p:nvSpPr>
        <p:spPr>
          <a:xfrm>
            <a:off x="174983" y="1536941"/>
            <a:ext cx="1152147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Vue générale </a:t>
            </a:r>
            <a:endParaRPr kumimoji="0" lang="en-GB" sz="16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75000"/>
                </a:srgbClr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261183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D2822F8-B6F6-D317-314B-EC4E0DA5E4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B21AAD5-FD9A-1472-5CA2-57CEB6561C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54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4672FF6-4E8E-846B-545F-B9D85E063276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8F408BF8-D006-611C-33E9-7B47A275F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9124" y="2177105"/>
            <a:ext cx="9356437" cy="421293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7A2B98D3-4DC1-CA07-B70B-11C520F64E54}"/>
              </a:ext>
            </a:extLst>
          </p:cNvPr>
          <p:cNvSpPr txBox="1"/>
          <p:nvPr/>
        </p:nvSpPr>
        <p:spPr>
          <a:xfrm>
            <a:off x="174983" y="1536941"/>
            <a:ext cx="1152147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Programmation détection incendie</a:t>
            </a:r>
          </a:p>
        </p:txBody>
      </p:sp>
    </p:spTree>
    <p:extLst>
      <p:ext uri="{BB962C8B-B14F-4D97-AF65-F5344CB8AC3E}">
        <p14:creationId xmlns:p14="http://schemas.microsoft.com/office/powerpoint/2010/main" val="35433828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500F028-87FB-8527-9F0C-C22C67B48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FB118087-3725-086E-304C-15BDFF57C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55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91DFD8A9-068E-9D23-D2DE-0C570831270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1154"/>
          <a:stretch/>
        </p:blipFill>
        <p:spPr>
          <a:xfrm>
            <a:off x="5077395" y="3217181"/>
            <a:ext cx="2742315" cy="13114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80F3E3A9-67DF-D182-7632-034210363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6039" y="3217182"/>
            <a:ext cx="3848099" cy="2863849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D472BABC-8957-ABE4-3CDE-3C3F5B1AF7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7504" y="3217181"/>
            <a:ext cx="4350904" cy="210780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0AD9CB20-45B1-EC7C-6A05-F304BE24775E}"/>
              </a:ext>
            </a:extLst>
          </p:cNvPr>
          <p:cNvSpPr txBox="1"/>
          <p:nvPr/>
        </p:nvSpPr>
        <p:spPr>
          <a:xfrm>
            <a:off x="5077395" y="2678919"/>
            <a:ext cx="6796743" cy="2974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333" cap="small" dirty="0"/>
              <a:t>Ajout par groupe de points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CF2C5DCA-2F54-1D3D-7B22-435604338ECC}"/>
              </a:ext>
            </a:extLst>
          </p:cNvPr>
          <p:cNvSpPr txBox="1"/>
          <p:nvPr/>
        </p:nvSpPr>
        <p:spPr>
          <a:xfrm>
            <a:off x="207505" y="2678919"/>
            <a:ext cx="4350904" cy="297454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fr-FR" sz="1333" cap="small" dirty="0"/>
              <a:t>Ajout point par point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ABC7982-EFD0-EBD5-8AE6-68887F60263A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CD864D16-4945-0740-13D7-7CD3FC036EE1}"/>
              </a:ext>
            </a:extLst>
          </p:cNvPr>
          <p:cNvSpPr txBox="1"/>
          <p:nvPr/>
        </p:nvSpPr>
        <p:spPr>
          <a:xfrm>
            <a:off x="174983" y="1536941"/>
            <a:ext cx="1152147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Programmation détection incendie</a:t>
            </a:r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293517CC-6CE1-D3DC-8174-7B003A1BE57B}"/>
              </a:ext>
            </a:extLst>
          </p:cNvPr>
          <p:cNvPicPr>
            <a:picLocks noChangeAspect="1"/>
          </p:cNvPicPr>
          <p:nvPr/>
        </p:nvPicPr>
        <p:blipFill>
          <a:blip r:embed="rId5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2331" y="4528584"/>
            <a:ext cx="1800165" cy="36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39900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D4E93A-0B78-8342-8ADB-0DB399575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91D93111-BF50-86F9-C8BD-4F2603549C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56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E810C342-1336-D332-0B23-4B94183A30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145" y="2481967"/>
            <a:ext cx="8451273" cy="3848993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70E9C3D5-8B44-AAA7-D8F0-F6B7273206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7285" y="3993045"/>
            <a:ext cx="5838536" cy="2337915"/>
          </a:xfrm>
          <a:prstGeom prst="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  <a:effectLst/>
        </p:spPr>
      </p:pic>
      <p:sp>
        <p:nvSpPr>
          <p:cNvPr id="6" name="Ellipse 5">
            <a:extLst>
              <a:ext uri="{FF2B5EF4-FFF2-40B4-BE49-F238E27FC236}">
                <a16:creationId xmlns:a16="http://schemas.microsoft.com/office/drawing/2014/main" id="{9B7AEA65-1F40-9103-6C4F-4B3AB2D8AF7E}"/>
              </a:ext>
            </a:extLst>
          </p:cNvPr>
          <p:cNvSpPr/>
          <p:nvPr/>
        </p:nvSpPr>
        <p:spPr>
          <a:xfrm>
            <a:off x="831273" y="5621274"/>
            <a:ext cx="1394691" cy="498763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7" name="Ellipse 6">
            <a:extLst>
              <a:ext uri="{FF2B5EF4-FFF2-40B4-BE49-F238E27FC236}">
                <a16:creationId xmlns:a16="http://schemas.microsoft.com/office/drawing/2014/main" id="{FC909F81-2FA0-0AA4-3425-7E2F9478B8F1}"/>
              </a:ext>
            </a:extLst>
          </p:cNvPr>
          <p:cNvSpPr/>
          <p:nvPr/>
        </p:nvSpPr>
        <p:spPr>
          <a:xfrm>
            <a:off x="4973780" y="3993044"/>
            <a:ext cx="1394691" cy="498763"/>
          </a:xfrm>
          <a:prstGeom prst="ellipse">
            <a:avLst/>
          </a:prstGeom>
          <a:noFill/>
          <a:ln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A2F19699-4D6D-9879-60C3-45F238CB720B}"/>
              </a:ext>
            </a:extLst>
          </p:cNvPr>
          <p:cNvCxnSpPr>
            <a:stCxn id="6" idx="0"/>
            <a:endCxn id="7" idx="2"/>
          </p:cNvCxnSpPr>
          <p:nvPr/>
        </p:nvCxnSpPr>
        <p:spPr>
          <a:xfrm rot="5400000" flipH="1" flipV="1">
            <a:off x="2561775" y="3209270"/>
            <a:ext cx="1378848" cy="3445161"/>
          </a:xfrm>
          <a:prstGeom prst="bentConnector2">
            <a:avLst/>
          </a:prstGeom>
          <a:ln w="254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 descr="Une image contenant texte&#10;&#10;Description générée automatiquement">
            <a:extLst>
              <a:ext uri="{FF2B5EF4-FFF2-40B4-BE49-F238E27FC236}">
                <a16:creationId xmlns:a16="http://schemas.microsoft.com/office/drawing/2014/main" id="{699323C1-832B-547C-BEFE-D082CE4F5F6F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2583" y="4842400"/>
            <a:ext cx="1800165" cy="369336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767A41B3-726B-DF4B-B8F1-CAB62D251299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3F1836BB-6A24-8147-6171-4B3A535E8829}"/>
              </a:ext>
            </a:extLst>
          </p:cNvPr>
          <p:cNvSpPr txBox="1"/>
          <p:nvPr/>
        </p:nvSpPr>
        <p:spPr>
          <a:xfrm>
            <a:off x="174983" y="1536941"/>
            <a:ext cx="1152147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Programmation mise en sécurité incendie</a:t>
            </a:r>
          </a:p>
        </p:txBody>
      </p:sp>
    </p:spTree>
    <p:extLst>
      <p:ext uri="{BB962C8B-B14F-4D97-AF65-F5344CB8AC3E}">
        <p14:creationId xmlns:p14="http://schemas.microsoft.com/office/powerpoint/2010/main" val="40461430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5AC61B4-D402-4B8D-0BDB-680863DCB2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9321614-1340-F7E3-49DC-80CF2F672C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57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336C9E43-9DCB-B3B6-6DE8-C22F5F95E1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40072" y="2882982"/>
            <a:ext cx="3905827" cy="2842268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6A4365EA-181B-0A99-4519-364BAB5C39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464" y="2203734"/>
            <a:ext cx="5982608" cy="4200767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6" name="Flèche : pentagone 5">
            <a:extLst>
              <a:ext uri="{FF2B5EF4-FFF2-40B4-BE49-F238E27FC236}">
                <a16:creationId xmlns:a16="http://schemas.microsoft.com/office/drawing/2014/main" id="{4E65849A-879E-477C-4FD9-4563CED25012}"/>
              </a:ext>
            </a:extLst>
          </p:cNvPr>
          <p:cNvSpPr/>
          <p:nvPr/>
        </p:nvSpPr>
        <p:spPr>
          <a:xfrm>
            <a:off x="6949019" y="4304114"/>
            <a:ext cx="463107" cy="446875"/>
          </a:xfrm>
          <a:prstGeom prst="homePlate">
            <a:avLst/>
          </a:pr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pic>
        <p:nvPicPr>
          <p:cNvPr id="7" name="Image 6" descr="Une image contenant texte&#10;&#10;Description générée automatiquement">
            <a:extLst>
              <a:ext uri="{FF2B5EF4-FFF2-40B4-BE49-F238E27FC236}">
                <a16:creationId xmlns:a16="http://schemas.microsoft.com/office/drawing/2014/main" id="{173486AF-051E-1312-0D2E-0CCEE9880321}"/>
              </a:ext>
            </a:extLst>
          </p:cNvPr>
          <p:cNvPicPr>
            <a:picLocks noChangeAspect="1"/>
          </p:cNvPicPr>
          <p:nvPr/>
        </p:nvPicPr>
        <p:blipFill>
          <a:blip r:embed="rId4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2902" y="6035165"/>
            <a:ext cx="1800165" cy="36933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7C65BBE-D021-822C-5F54-515944630260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  <p:sp>
        <p:nvSpPr>
          <p:cNvPr id="9" name="ZoneTexte 8">
            <a:extLst>
              <a:ext uri="{FF2B5EF4-FFF2-40B4-BE49-F238E27FC236}">
                <a16:creationId xmlns:a16="http://schemas.microsoft.com/office/drawing/2014/main" id="{CE541AA3-2668-2E29-88BA-507F6972D2C4}"/>
              </a:ext>
            </a:extLst>
          </p:cNvPr>
          <p:cNvSpPr txBox="1"/>
          <p:nvPr/>
        </p:nvSpPr>
        <p:spPr>
          <a:xfrm>
            <a:off x="174983" y="1536941"/>
            <a:ext cx="1152147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Programmation mise en sécurité incendie</a:t>
            </a:r>
          </a:p>
        </p:txBody>
      </p:sp>
    </p:spTree>
    <p:extLst>
      <p:ext uri="{BB962C8B-B14F-4D97-AF65-F5344CB8AC3E}">
        <p14:creationId xmlns:p14="http://schemas.microsoft.com/office/powerpoint/2010/main" val="25326120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C2DAE2A-2552-2E15-9082-75408560EA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DD70B86E-6669-5168-279D-F34C9D05BF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58</a:t>
            </a:fld>
            <a:endParaRPr lang="en-US"/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AF663D39-780C-658C-1CA9-55B37107BDB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43918" y="2648571"/>
            <a:ext cx="1800165" cy="369336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0E6A122-42DA-0EDA-4C90-1195708352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405" y="3036145"/>
            <a:ext cx="6296000" cy="3344751"/>
          </a:xfrm>
          <a:prstGeom prst="rect">
            <a:avLst/>
          </a:prstGeom>
        </p:spPr>
      </p:pic>
      <p:pic>
        <p:nvPicPr>
          <p:cNvPr id="6" name="Image 5" descr="Une image contenant texte&#10;&#10;Description générée automatiquement">
            <a:extLst>
              <a:ext uri="{FF2B5EF4-FFF2-40B4-BE49-F238E27FC236}">
                <a16:creationId xmlns:a16="http://schemas.microsoft.com/office/drawing/2014/main" id="{FCA49F60-759E-9278-33F6-733F2F39B26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595" y="2434576"/>
            <a:ext cx="6296000" cy="3339931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9BCFC044-7088-3829-BACF-101D4DC23E1B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213C96F2-3F7E-8F73-3827-BA4EF4091039}"/>
              </a:ext>
            </a:extLst>
          </p:cNvPr>
          <p:cNvSpPr txBox="1"/>
          <p:nvPr/>
        </p:nvSpPr>
        <p:spPr>
          <a:xfrm>
            <a:off x="174983" y="1536941"/>
            <a:ext cx="1152147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Programmation contrôlée</a:t>
            </a:r>
          </a:p>
        </p:txBody>
      </p:sp>
    </p:spTree>
    <p:extLst>
      <p:ext uri="{BB962C8B-B14F-4D97-AF65-F5344CB8AC3E}">
        <p14:creationId xmlns:p14="http://schemas.microsoft.com/office/powerpoint/2010/main" val="3021991165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754D077-8092-E907-37F0-45B8A52752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5A73B465-86E6-8C8C-49A9-6FBD007801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59</a:t>
            </a:fld>
            <a:endParaRPr lang="en-US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EB6E3FAA-E9D2-0E72-5BF8-8ADCFCDC7125}"/>
              </a:ext>
            </a:extLst>
          </p:cNvPr>
          <p:cNvSpPr txBox="1"/>
          <p:nvPr/>
        </p:nvSpPr>
        <p:spPr>
          <a:xfrm>
            <a:off x="174983" y="1536941"/>
            <a:ext cx="11521479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Programmation contrôlée</a:t>
            </a:r>
          </a:p>
        </p:txBody>
      </p:sp>
      <p:pic>
        <p:nvPicPr>
          <p:cNvPr id="5" name="Image 4" descr="Une image contenant texte&#10;&#10;Description générée automatiquement">
            <a:extLst>
              <a:ext uri="{FF2B5EF4-FFF2-40B4-BE49-F238E27FC236}">
                <a16:creationId xmlns:a16="http://schemas.microsoft.com/office/drawing/2014/main" id="{DF96C953-DA84-543B-9B6C-71DB2355BDB7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6639" y="5356565"/>
            <a:ext cx="1800165" cy="369336"/>
          </a:xfrm>
          <a:prstGeom prst="rect">
            <a:avLst/>
          </a:prstGeom>
        </p:spPr>
      </p:pic>
      <p:sp>
        <p:nvSpPr>
          <p:cNvPr id="6" name="ZoneTexte 5">
            <a:extLst>
              <a:ext uri="{FF2B5EF4-FFF2-40B4-BE49-F238E27FC236}">
                <a16:creationId xmlns:a16="http://schemas.microsoft.com/office/drawing/2014/main" id="{11C6EC19-FE27-42F7-13C4-7A374F15EFB8}"/>
              </a:ext>
            </a:extLst>
          </p:cNvPr>
          <p:cNvSpPr txBox="1"/>
          <p:nvPr/>
        </p:nvSpPr>
        <p:spPr>
          <a:xfrm>
            <a:off x="295495" y="2664542"/>
            <a:ext cx="5511992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1400" b="1" dirty="0">
                <a:solidFill>
                  <a:schemeClr val="accent1">
                    <a:lumMod val="75000"/>
                  </a:schemeClr>
                </a:solidFill>
                <a:latin typeface="+mj-lt"/>
              </a:rPr>
              <a:t>Le port USB permet : </a:t>
            </a:r>
          </a:p>
          <a:p>
            <a:pPr algn="l"/>
            <a:endParaRPr lang="fr-FR" sz="1400" dirty="0">
              <a:solidFill>
                <a:srgbClr val="323130"/>
              </a:solidFill>
              <a:latin typeface="+mj-lt"/>
            </a:endParaRPr>
          </a:p>
          <a:p>
            <a:pPr marL="228594" indent="-228594">
              <a:buFont typeface="Arial" panose="020B0604020202020204" pitchFamily="34" charset="0"/>
              <a:buChar char="╠"/>
            </a:pPr>
            <a:r>
              <a:rPr lang="fr-FR" sz="1400" dirty="0">
                <a:solidFill>
                  <a:srgbClr val="323130"/>
                </a:solidFill>
                <a:latin typeface="+mj-lt"/>
              </a:rPr>
              <a:t>La récupération de l'historique de la centrale ;</a:t>
            </a:r>
          </a:p>
          <a:p>
            <a:pPr marL="228594" indent="-228594">
              <a:buFont typeface="Arial" panose="020B0604020202020204" pitchFamily="34" charset="0"/>
              <a:buChar char="╠"/>
            </a:pPr>
            <a:endParaRPr lang="fr-FR" sz="1400" dirty="0">
              <a:solidFill>
                <a:srgbClr val="323130"/>
              </a:solidFill>
              <a:latin typeface="+mj-lt"/>
            </a:endParaRPr>
          </a:p>
          <a:p>
            <a:pPr marL="228594" indent="-228594">
              <a:buFont typeface="Arial" panose="020B0604020202020204" pitchFamily="34" charset="0"/>
              <a:buChar char="╠"/>
            </a:pPr>
            <a:r>
              <a:rPr lang="fr-FR" sz="1400" dirty="0">
                <a:solidFill>
                  <a:srgbClr val="323130"/>
                </a:solidFill>
                <a:latin typeface="+mj-lt"/>
              </a:rPr>
              <a:t>La récupération des essais de détection incendie ;</a:t>
            </a:r>
          </a:p>
          <a:p>
            <a:pPr marL="228594" indent="-228594">
              <a:buFont typeface="Arial" panose="020B0604020202020204" pitchFamily="34" charset="0"/>
              <a:buChar char="╠"/>
            </a:pPr>
            <a:endParaRPr lang="fr-FR" sz="1400" dirty="0">
              <a:solidFill>
                <a:srgbClr val="323130"/>
              </a:solidFill>
              <a:latin typeface="+mj-lt"/>
            </a:endParaRPr>
          </a:p>
          <a:p>
            <a:pPr marL="228594" indent="-228594">
              <a:buFont typeface="Arial" panose="020B0604020202020204" pitchFamily="34" charset="0"/>
              <a:buChar char="╠"/>
            </a:pPr>
            <a:r>
              <a:rPr lang="fr-FR" sz="1400" dirty="0">
                <a:solidFill>
                  <a:srgbClr val="323130"/>
                </a:solidFill>
                <a:latin typeface="+mj-lt"/>
              </a:rPr>
              <a:t>La récupération de la programmation ; </a:t>
            </a:r>
          </a:p>
          <a:p>
            <a:pPr marL="228594" indent="-228594">
              <a:buFont typeface="Arial" panose="020B0604020202020204" pitchFamily="34" charset="0"/>
              <a:buChar char="╠"/>
            </a:pPr>
            <a:endParaRPr lang="fr-FR" sz="1400" dirty="0">
              <a:solidFill>
                <a:srgbClr val="323130"/>
              </a:solidFill>
              <a:latin typeface="+mj-lt"/>
            </a:endParaRPr>
          </a:p>
          <a:p>
            <a:pPr marL="228594" indent="-228594">
              <a:buFont typeface="Arial" panose="020B0604020202020204" pitchFamily="34" charset="0"/>
              <a:buChar char="╠"/>
            </a:pPr>
            <a:r>
              <a:rPr lang="fr-FR" sz="1400" dirty="0">
                <a:solidFill>
                  <a:srgbClr val="323130"/>
                </a:solidFill>
                <a:latin typeface="+mj-lt"/>
              </a:rPr>
              <a:t>Le téléchargement de la programmation de la clé USB dans la centrale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74B398AC-5342-3260-A49A-8D1BED9DA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1" y="2359371"/>
            <a:ext cx="5680020" cy="3775424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0C221442-26E0-B9F7-0FFE-363412FA86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6190" y="3940015"/>
            <a:ext cx="2399079" cy="233910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58F8E6D-90C4-B034-82EB-881E27D2E21A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Programmation Chubb Expert</a:t>
            </a:r>
          </a:p>
        </p:txBody>
      </p:sp>
    </p:spTree>
    <p:extLst>
      <p:ext uri="{BB962C8B-B14F-4D97-AF65-F5344CB8AC3E}">
        <p14:creationId xmlns:p14="http://schemas.microsoft.com/office/powerpoint/2010/main" val="11673199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AD314D3-2730-1225-6385-9419938CAC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CDB42AB-BC1B-CB98-73AA-090F3700E3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6</a:t>
            </a:fld>
            <a:endParaRPr lang="en-US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183C8D59-8629-1A53-4073-954BAAA6EF6A}"/>
              </a:ext>
            </a:extLst>
          </p:cNvPr>
          <p:cNvGrpSpPr/>
          <p:nvPr/>
        </p:nvGrpSpPr>
        <p:grpSpPr>
          <a:xfrm>
            <a:off x="335360" y="1937408"/>
            <a:ext cx="11233249" cy="4213824"/>
            <a:chOff x="335360" y="2122532"/>
            <a:chExt cx="11233249" cy="4213824"/>
          </a:xfrm>
        </p:grpSpPr>
        <p:pic>
          <p:nvPicPr>
            <p:cNvPr id="5" name="Image 4">
              <a:extLst>
                <a:ext uri="{FF2B5EF4-FFF2-40B4-BE49-F238E27FC236}">
                  <a16:creationId xmlns:a16="http://schemas.microsoft.com/office/drawing/2014/main" id="{E1DF4AD2-AF82-60FE-0186-4DCA7AAFD651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2736" y="2212247"/>
              <a:ext cx="1445873" cy="1027444"/>
            </a:xfrm>
            <a:prstGeom prst="rect">
              <a:avLst/>
            </a:prstGeom>
          </p:spPr>
        </p:pic>
        <p:grpSp>
          <p:nvGrpSpPr>
            <p:cNvPr id="6" name="Groupe 5">
              <a:extLst>
                <a:ext uri="{FF2B5EF4-FFF2-40B4-BE49-F238E27FC236}">
                  <a16:creationId xmlns:a16="http://schemas.microsoft.com/office/drawing/2014/main" id="{FDB6961C-1452-4C5D-956D-CAAFCC4F0495}"/>
                </a:ext>
              </a:extLst>
            </p:cNvPr>
            <p:cNvGrpSpPr/>
            <p:nvPr/>
          </p:nvGrpSpPr>
          <p:grpSpPr>
            <a:xfrm>
              <a:off x="10128021" y="3006341"/>
              <a:ext cx="1440587" cy="1296779"/>
              <a:chOff x="7737206" y="2643758"/>
              <a:chExt cx="1080440" cy="845534"/>
            </a:xfrm>
          </p:grpSpPr>
          <p:sp>
            <p:nvSpPr>
              <p:cNvPr id="67" name="Rectangle 66">
                <a:extLst>
                  <a:ext uri="{FF2B5EF4-FFF2-40B4-BE49-F238E27FC236}">
                    <a16:creationId xmlns:a16="http://schemas.microsoft.com/office/drawing/2014/main" id="{80F933FD-09CE-487D-F5C0-1308A557353C}"/>
                  </a:ext>
                </a:extLst>
              </p:cNvPr>
              <p:cNvSpPr/>
              <p:nvPr/>
            </p:nvSpPr>
            <p:spPr>
              <a:xfrm>
                <a:off x="7737206" y="2643758"/>
                <a:ext cx="1080440" cy="201013"/>
              </a:xfrm>
              <a:prstGeom prst="rect">
                <a:avLst/>
              </a:prstGeom>
              <a:solidFill>
                <a:schemeClr val="accent3">
                  <a:lumMod val="60000"/>
                  <a:lumOff val="40000"/>
                </a:schemeClr>
              </a:solidFill>
              <a:effectLst/>
            </p:spPr>
            <p:txBody>
              <a:bodyPr wrap="square">
                <a:spAutoFit/>
              </a:bodyPr>
              <a:lstStyle/>
              <a:p>
                <a:pPr algn="ctr" defTabSz="1219170">
                  <a:lnSpc>
                    <a:spcPct val="150000"/>
                  </a:lnSpc>
                  <a:defRPr/>
                </a:pPr>
                <a:r>
                  <a:rPr lang="fr-FR" sz="1067" b="1" dirty="0">
                    <a:solidFill>
                      <a:prstClr val="black"/>
                    </a:solidFill>
                    <a:latin typeface="Arial"/>
                  </a:rPr>
                  <a:t>Compartimentage</a:t>
                </a:r>
              </a:p>
            </p:txBody>
          </p:sp>
          <p:pic>
            <p:nvPicPr>
              <p:cNvPr id="68" name="Image 67">
                <a:extLst>
                  <a:ext uri="{FF2B5EF4-FFF2-40B4-BE49-F238E27FC236}">
                    <a16:creationId xmlns:a16="http://schemas.microsoft.com/office/drawing/2014/main" id="{3510D430-FDA1-C9D6-18D0-5C5FDA92761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740352" y="2854758"/>
                <a:ext cx="1077294" cy="634534"/>
              </a:xfrm>
              <a:prstGeom prst="rect">
                <a:avLst/>
              </a:prstGeom>
            </p:spPr>
          </p:pic>
        </p:grpSp>
        <p:pic>
          <p:nvPicPr>
            <p:cNvPr id="7" name="Image 6">
              <a:extLst>
                <a:ext uri="{FF2B5EF4-FFF2-40B4-BE49-F238E27FC236}">
                  <a16:creationId xmlns:a16="http://schemas.microsoft.com/office/drawing/2014/main" id="{D80DCE86-E397-5285-E72C-8A982929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128021" y="4155627"/>
              <a:ext cx="1440587" cy="952425"/>
            </a:xfrm>
            <a:prstGeom prst="rect">
              <a:avLst/>
            </a:prstGeom>
          </p:spPr>
        </p:pic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D82FC5CB-6736-7D6A-32A5-BCBC6D569824}"/>
                </a:ext>
              </a:extLst>
            </p:cNvPr>
            <p:cNvSpPr txBox="1"/>
            <p:nvPr/>
          </p:nvSpPr>
          <p:spPr>
            <a:xfrm>
              <a:off x="10132216" y="2122532"/>
              <a:ext cx="1436392" cy="256545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b="1" kern="0" dirty="0">
                  <a:solidFill>
                    <a:srgbClr val="000000"/>
                  </a:solidFill>
                  <a:latin typeface="Arial"/>
                </a:rPr>
                <a:t>Évacuation </a:t>
              </a:r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484DFAF-B7A9-B022-12B6-FAB5169F2DA3}"/>
                </a:ext>
              </a:extLst>
            </p:cNvPr>
            <p:cNvSpPr/>
            <p:nvPr/>
          </p:nvSpPr>
          <p:spPr>
            <a:xfrm>
              <a:off x="10128021" y="3971083"/>
              <a:ext cx="1440587" cy="308290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effectLst/>
          </p:spPr>
          <p:txBody>
            <a:bodyPr wrap="square">
              <a:spAutoFit/>
            </a:bodyPr>
            <a:lstStyle/>
            <a:p>
              <a:pPr algn="ctr" defTabSz="1219170">
                <a:lnSpc>
                  <a:spcPct val="150000"/>
                </a:lnSpc>
                <a:defRPr/>
              </a:pPr>
              <a:r>
                <a:rPr lang="fr-FR" sz="1067" b="1" dirty="0">
                  <a:solidFill>
                    <a:prstClr val="black"/>
                  </a:solidFill>
                  <a:latin typeface="Arial"/>
                </a:rPr>
                <a:t>Désenfumage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0D0732B4-E765-36C0-00FC-A92F69DBB217}"/>
                </a:ext>
              </a:extLst>
            </p:cNvPr>
            <p:cNvSpPr/>
            <p:nvPr/>
          </p:nvSpPr>
          <p:spPr bwMode="auto">
            <a:xfrm>
              <a:off x="335360" y="2590882"/>
              <a:ext cx="2784000" cy="1288871"/>
            </a:xfrm>
            <a:prstGeom prst="rect">
              <a:avLst/>
            </a:prstGeom>
            <a:noFill/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1" name="ZoneTexte 10">
              <a:extLst>
                <a:ext uri="{FF2B5EF4-FFF2-40B4-BE49-F238E27FC236}">
                  <a16:creationId xmlns:a16="http://schemas.microsoft.com/office/drawing/2014/main" id="{008F2B7D-9857-99CA-89F3-4A19D88E28D9}"/>
                </a:ext>
              </a:extLst>
            </p:cNvPr>
            <p:cNvSpPr txBox="1"/>
            <p:nvPr/>
          </p:nvSpPr>
          <p:spPr>
            <a:xfrm>
              <a:off x="418456" y="5243234"/>
              <a:ext cx="1765720" cy="42075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Autres infos</a:t>
              </a: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liées à l’incendie</a:t>
              </a:r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9AAEC52F-4FB8-7A35-E26E-0BF0BEFE0154}"/>
                </a:ext>
              </a:extLst>
            </p:cNvPr>
            <p:cNvSpPr txBox="1"/>
            <p:nvPr/>
          </p:nvSpPr>
          <p:spPr>
            <a:xfrm>
              <a:off x="418457" y="2122532"/>
              <a:ext cx="1766199" cy="256545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Détection incendie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5684CED8-9329-05EA-9E69-BE886DF93B10}"/>
                </a:ext>
              </a:extLst>
            </p:cNvPr>
            <p:cNvSpPr/>
            <p:nvPr/>
          </p:nvSpPr>
          <p:spPr bwMode="auto">
            <a:xfrm>
              <a:off x="418456" y="2122532"/>
              <a:ext cx="1766200" cy="2561375"/>
            </a:xfrm>
            <a:prstGeom prst="rect">
              <a:avLst/>
            </a:prstGeom>
            <a:noFill/>
            <a:ln w="158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4" name="Image 13">
              <a:extLst>
                <a:ext uri="{FF2B5EF4-FFF2-40B4-BE49-F238E27FC236}">
                  <a16:creationId xmlns:a16="http://schemas.microsoft.com/office/drawing/2014/main" id="{1B8150F8-3C05-AADB-1BFA-9643E73212F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8484" y="3734738"/>
              <a:ext cx="1281248" cy="885432"/>
            </a:xfrm>
            <a:prstGeom prst="rect">
              <a:avLst/>
            </a:prstGeom>
          </p:spPr>
        </p:pic>
        <p:sp>
          <p:nvSpPr>
            <p:cNvPr id="15" name="ZoneTexte 14">
              <a:extLst>
                <a:ext uri="{FF2B5EF4-FFF2-40B4-BE49-F238E27FC236}">
                  <a16:creationId xmlns:a16="http://schemas.microsoft.com/office/drawing/2014/main" id="{CB80A491-4084-348A-5419-723722A36CA8}"/>
                </a:ext>
              </a:extLst>
            </p:cNvPr>
            <p:cNvSpPr txBox="1"/>
            <p:nvPr/>
          </p:nvSpPr>
          <p:spPr>
            <a:xfrm>
              <a:off x="438655" y="3486395"/>
              <a:ext cx="1720908" cy="25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Gamme radio</a:t>
              </a:r>
            </a:p>
          </p:txBody>
        </p:sp>
        <p:grpSp>
          <p:nvGrpSpPr>
            <p:cNvPr id="16" name="Groupe 15">
              <a:extLst>
                <a:ext uri="{FF2B5EF4-FFF2-40B4-BE49-F238E27FC236}">
                  <a16:creationId xmlns:a16="http://schemas.microsoft.com/office/drawing/2014/main" id="{6AFFE82F-5050-6712-78F7-A2678275EA2F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466278" y="2374571"/>
              <a:ext cx="1665663" cy="1053629"/>
              <a:chOff x="262130" y="1707654"/>
              <a:chExt cx="2087997" cy="1320781"/>
            </a:xfrm>
          </p:grpSpPr>
          <p:grpSp>
            <p:nvGrpSpPr>
              <p:cNvPr id="63" name="Groupe 62">
                <a:extLst>
                  <a:ext uri="{FF2B5EF4-FFF2-40B4-BE49-F238E27FC236}">
                    <a16:creationId xmlns:a16="http://schemas.microsoft.com/office/drawing/2014/main" id="{7647853C-BD91-1451-2957-F88DC5D796C1}"/>
                  </a:ext>
                </a:extLst>
              </p:cNvPr>
              <p:cNvGrpSpPr/>
              <p:nvPr/>
            </p:nvGrpSpPr>
            <p:grpSpPr>
              <a:xfrm>
                <a:off x="262130" y="1707654"/>
                <a:ext cx="2087997" cy="1320781"/>
                <a:chOff x="580265" y="1161444"/>
                <a:chExt cx="2087997" cy="1320781"/>
              </a:xfrm>
            </p:grpSpPr>
            <p:sp>
              <p:nvSpPr>
                <p:cNvPr id="65" name="ZoneTexte 64">
                  <a:extLst>
                    <a:ext uri="{FF2B5EF4-FFF2-40B4-BE49-F238E27FC236}">
                      <a16:creationId xmlns:a16="http://schemas.microsoft.com/office/drawing/2014/main" id="{9872EE82-4809-3F62-71D7-D7B9E1D119CD}"/>
                    </a:ext>
                  </a:extLst>
                </p:cNvPr>
                <p:cNvSpPr txBox="1"/>
                <p:nvPr/>
              </p:nvSpPr>
              <p:spPr>
                <a:xfrm>
                  <a:off x="580265" y="1161444"/>
                  <a:ext cx="2087997" cy="32159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defTabSz="1219170" fontAlgn="base">
                    <a:spcBef>
                      <a:spcPct val="0"/>
                    </a:spcBef>
                    <a:spcAft>
                      <a:spcPct val="0"/>
                    </a:spcAft>
                    <a:defRPr/>
                  </a:pPr>
                  <a:r>
                    <a:rPr lang="fr-FR" sz="1067" dirty="0">
                      <a:solidFill>
                        <a:srgbClr val="808080">
                          <a:lumMod val="75000"/>
                        </a:srgbClr>
                      </a:solidFill>
                      <a:latin typeface="Arial"/>
                    </a:rPr>
                    <a:t>Gamme filaire</a:t>
                  </a:r>
                </a:p>
              </p:txBody>
            </p:sp>
            <p:pic>
              <p:nvPicPr>
                <p:cNvPr id="66" name="Picture 3">
                  <a:extLst>
                    <a:ext uri="{FF2B5EF4-FFF2-40B4-BE49-F238E27FC236}">
                      <a16:creationId xmlns:a16="http://schemas.microsoft.com/office/drawing/2014/main" id="{06B1A437-7CCD-E204-1797-3263C9954541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90165" y="1521485"/>
                  <a:ext cx="1820019" cy="960740"/>
                </a:xfrm>
                <a:prstGeom prst="ellipse">
                  <a:avLst/>
                </a:prstGeom>
                <a:ln w="9525">
                  <a:noFill/>
                  <a:miter lim="800000"/>
                  <a:headEnd/>
                  <a:tailEnd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contrasting" dir="t">
                    <a:rot lat="0" lon="0" rev="3000000"/>
                  </a:lightRig>
                </a:scene3d>
                <a:sp3d contourW="7620">
                  <a:bevelT w="95250" h="31750"/>
                  <a:contourClr>
                    <a:srgbClr val="333333"/>
                  </a:contourClr>
                </a:sp3d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</a:extLst>
              </p:spPr>
            </p:pic>
          </p:grpSp>
          <p:pic>
            <p:nvPicPr>
              <p:cNvPr id="64" name="Image 63">
                <a:extLst>
                  <a:ext uri="{FF2B5EF4-FFF2-40B4-BE49-F238E27FC236}">
                    <a16:creationId xmlns:a16="http://schemas.microsoft.com/office/drawing/2014/main" id="{2B62FDA6-BD92-ACD0-A23E-57454AACC61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</a:blip>
              <a:stretch>
                <a:fillRect/>
              </a:stretch>
            </p:blipFill>
            <p:spPr>
              <a:xfrm>
                <a:off x="429234" y="2091098"/>
                <a:ext cx="353590" cy="369166"/>
              </a:xfrm>
              <a:prstGeom prst="rect">
                <a:avLst/>
              </a:prstGeom>
            </p:spPr>
          </p:pic>
        </p:grpSp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E4F7C7EA-6CCB-6508-73B6-5351A3B75F4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35786" y="2894973"/>
              <a:ext cx="551703" cy="495411"/>
            </a:xfrm>
            <a:prstGeom prst="rect">
              <a:avLst/>
            </a:prstGeom>
          </p:spPr>
        </p:pic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FAA757A-EEC8-DA39-6F4C-310370BBF50F}"/>
                </a:ext>
              </a:extLst>
            </p:cNvPr>
            <p:cNvSpPr/>
            <p:nvPr/>
          </p:nvSpPr>
          <p:spPr bwMode="auto">
            <a:xfrm>
              <a:off x="418457" y="5243234"/>
              <a:ext cx="1766200" cy="1065904"/>
            </a:xfrm>
            <a:prstGeom prst="rect">
              <a:avLst/>
            </a:prstGeom>
            <a:noFill/>
            <a:ln w="15875" cap="flat" cmpd="sng" algn="ctr">
              <a:solidFill>
                <a:schemeClr val="accent2">
                  <a:lumMod val="7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19" name="ZoneTexte 18">
              <a:extLst>
                <a:ext uri="{FF2B5EF4-FFF2-40B4-BE49-F238E27FC236}">
                  <a16:creationId xmlns:a16="http://schemas.microsoft.com/office/drawing/2014/main" id="{1DC7C61F-F926-B7E3-7D41-539F14FBE2DC}"/>
                </a:ext>
              </a:extLst>
            </p:cNvPr>
            <p:cNvSpPr txBox="1"/>
            <p:nvPr/>
          </p:nvSpPr>
          <p:spPr>
            <a:xfrm>
              <a:off x="466278" y="5666766"/>
              <a:ext cx="1693285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Conditions indiquées dans le règlement </a:t>
              </a: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NF 508 (Afnor SSI)</a:t>
              </a:r>
            </a:p>
          </p:txBody>
        </p:sp>
        <p:cxnSp>
          <p:nvCxnSpPr>
            <p:cNvPr id="20" name="Connecteur en angle 6">
              <a:extLst>
                <a:ext uri="{FF2B5EF4-FFF2-40B4-BE49-F238E27FC236}">
                  <a16:creationId xmlns:a16="http://schemas.microsoft.com/office/drawing/2014/main" id="{BA43A460-1177-F31C-C6BB-72D6B78C8C45}"/>
                </a:ext>
              </a:extLst>
            </p:cNvPr>
            <p:cNvCxnSpPr>
              <a:cxnSpLocks/>
              <a:stCxn id="38" idx="3"/>
            </p:cNvCxnSpPr>
            <p:nvPr/>
          </p:nvCxnSpPr>
          <p:spPr>
            <a:xfrm>
              <a:off x="9555512" y="5680175"/>
              <a:ext cx="554096" cy="65300"/>
            </a:xfrm>
            <a:prstGeom prst="bentConnector3">
              <a:avLst/>
            </a:prstGeom>
            <a:ln>
              <a:prstDash val="dash"/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Connecteur en angle 10">
              <a:extLst>
                <a:ext uri="{FF2B5EF4-FFF2-40B4-BE49-F238E27FC236}">
                  <a16:creationId xmlns:a16="http://schemas.microsoft.com/office/drawing/2014/main" id="{B18D76D9-53EC-42D5-C07C-EC5DD7906C82}"/>
                </a:ext>
              </a:extLst>
            </p:cNvPr>
            <p:cNvCxnSpPr>
              <a:cxnSpLocks/>
              <a:stCxn id="13" idx="3"/>
              <a:endCxn id="34" idx="1"/>
            </p:cNvCxnSpPr>
            <p:nvPr/>
          </p:nvCxnSpPr>
          <p:spPr>
            <a:xfrm flipV="1">
              <a:off x="2184657" y="3072689"/>
              <a:ext cx="554100" cy="330531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Connecteur en angle 12">
              <a:extLst>
                <a:ext uri="{FF2B5EF4-FFF2-40B4-BE49-F238E27FC236}">
                  <a16:creationId xmlns:a16="http://schemas.microsoft.com/office/drawing/2014/main" id="{9AEAB3D4-04AA-1EB9-C77D-13FBD0E07F36}"/>
                </a:ext>
              </a:extLst>
            </p:cNvPr>
            <p:cNvCxnSpPr>
              <a:cxnSpLocks/>
              <a:stCxn id="18" idx="3"/>
              <a:endCxn id="56" idx="1"/>
            </p:cNvCxnSpPr>
            <p:nvPr/>
          </p:nvCxnSpPr>
          <p:spPr>
            <a:xfrm flipV="1">
              <a:off x="2184658" y="3541636"/>
              <a:ext cx="558455" cy="2234551"/>
            </a:xfrm>
            <a:prstGeom prst="bentConnector3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Connecteur : en angle 22">
              <a:extLst>
                <a:ext uri="{FF2B5EF4-FFF2-40B4-BE49-F238E27FC236}">
                  <a16:creationId xmlns:a16="http://schemas.microsoft.com/office/drawing/2014/main" id="{B7489B29-61B3-ABBA-17E7-2C8FE7E22F73}"/>
                </a:ext>
              </a:extLst>
            </p:cNvPr>
            <p:cNvCxnSpPr>
              <a:cxnSpLocks/>
              <a:stCxn id="34" idx="3"/>
              <a:endCxn id="53" idx="1"/>
            </p:cNvCxnSpPr>
            <p:nvPr/>
          </p:nvCxnSpPr>
          <p:spPr>
            <a:xfrm>
              <a:off x="9551093" y="3072690"/>
              <a:ext cx="576928" cy="54118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Connecteur droit avec flèche 23">
              <a:extLst>
                <a:ext uri="{FF2B5EF4-FFF2-40B4-BE49-F238E27FC236}">
                  <a16:creationId xmlns:a16="http://schemas.microsoft.com/office/drawing/2014/main" id="{26BC1F6A-5932-D564-2B2A-437F508F3A9F}"/>
                </a:ext>
              </a:extLst>
            </p:cNvPr>
            <p:cNvCxnSpPr>
              <a:cxnSpLocks/>
              <a:stCxn id="53" idx="2"/>
              <a:endCxn id="25" idx="0"/>
            </p:cNvCxnSpPr>
            <p:nvPr/>
          </p:nvCxnSpPr>
          <p:spPr bwMode="auto">
            <a:xfrm>
              <a:off x="10848315" y="5105222"/>
              <a:ext cx="7069" cy="205375"/>
            </a:xfrm>
            <a:prstGeom prst="straightConnector1">
              <a:avLst/>
            </a:prstGeom>
            <a:solidFill>
              <a:srgbClr val="CC0000"/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dash"/>
              <a:round/>
              <a:headEnd type="triangle" w="med" len="med"/>
              <a:tailEnd type="none"/>
            </a:ln>
            <a:effectLst/>
          </p:spPr>
        </p:cxnSp>
        <p:sp>
          <p:nvSpPr>
            <p:cNvPr id="25" name="ZoneTexte 24">
              <a:extLst>
                <a:ext uri="{FF2B5EF4-FFF2-40B4-BE49-F238E27FC236}">
                  <a16:creationId xmlns:a16="http://schemas.microsoft.com/office/drawing/2014/main" id="{FA14863B-0106-4084-FEA2-2BB35A13E918}"/>
                </a:ext>
              </a:extLst>
            </p:cNvPr>
            <p:cNvSpPr txBox="1"/>
            <p:nvPr/>
          </p:nvSpPr>
          <p:spPr>
            <a:xfrm>
              <a:off x="10142160" y="5310597"/>
              <a:ext cx="1426448" cy="913392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dirty="0">
                <a:solidFill>
                  <a:srgbClr val="808080">
                    <a:lumMod val="75000"/>
                  </a:srgbClr>
                </a:solidFill>
                <a:latin typeface="Arial"/>
              </a:endParaRP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Fonctions   </a:t>
              </a: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dirty="0">
                <a:solidFill>
                  <a:srgbClr val="808080">
                    <a:lumMod val="75000"/>
                  </a:srgbClr>
                </a:solidFill>
                <a:latin typeface="Arial"/>
              </a:endParaRP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de confort</a:t>
              </a: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dirty="0">
                <a:solidFill>
                  <a:srgbClr val="808080">
                    <a:lumMod val="75000"/>
                  </a:srgbClr>
                </a:solidFill>
                <a:latin typeface="Arial"/>
              </a:endParaRPr>
            </a:p>
          </p:txBody>
        </p:sp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3AAE49AA-4F08-CE4B-6906-8AE7254DD95E}"/>
                </a:ext>
              </a:extLst>
            </p:cNvPr>
            <p:cNvCxnSpPr>
              <a:cxnSpLocks/>
              <a:stCxn id="51" idx="0"/>
              <a:endCxn id="50" idx="3"/>
            </p:cNvCxnSpPr>
            <p:nvPr/>
          </p:nvCxnSpPr>
          <p:spPr>
            <a:xfrm rot="16200000" flipV="1">
              <a:off x="8717133" y="4361565"/>
              <a:ext cx="686376" cy="692925"/>
            </a:xfrm>
            <a:prstGeom prst="bentConnector2">
              <a:avLst/>
            </a:prstGeom>
            <a:ln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ZoneTexte 26">
              <a:extLst>
                <a:ext uri="{FF2B5EF4-FFF2-40B4-BE49-F238E27FC236}">
                  <a16:creationId xmlns:a16="http://schemas.microsoft.com/office/drawing/2014/main" id="{DAA319E1-D5F7-03F5-3034-BA4146BA27A2}"/>
                </a:ext>
              </a:extLst>
            </p:cNvPr>
            <p:cNvSpPr txBox="1"/>
            <p:nvPr/>
          </p:nvSpPr>
          <p:spPr>
            <a:xfrm>
              <a:off x="9260448" y="4465878"/>
              <a:ext cx="304864" cy="369332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>
                <a:defRPr/>
              </a:pPr>
              <a:r>
                <a:rPr lang="fr-FR" b="1" dirty="0">
                  <a:solidFill>
                    <a:srgbClr val="C00000"/>
                  </a:solidFill>
                  <a:latin typeface="Arial"/>
                </a:rPr>
                <a:t>X</a:t>
              </a:r>
            </a:p>
          </p:txBody>
        </p:sp>
        <p:sp>
          <p:nvSpPr>
            <p:cNvPr id="28" name="ZoneTexte 27">
              <a:extLst>
                <a:ext uri="{FF2B5EF4-FFF2-40B4-BE49-F238E27FC236}">
                  <a16:creationId xmlns:a16="http://schemas.microsoft.com/office/drawing/2014/main" id="{2BB892E5-FA86-EAE7-2D6A-D0ECD303DBF0}"/>
                </a:ext>
              </a:extLst>
            </p:cNvPr>
            <p:cNvSpPr txBox="1"/>
            <p:nvPr/>
          </p:nvSpPr>
          <p:spPr>
            <a:xfrm>
              <a:off x="8543676" y="5051214"/>
              <a:ext cx="1011355" cy="5849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b="1" kern="0" cap="small" dirty="0">
                  <a:solidFill>
                    <a:srgbClr val="000000"/>
                  </a:solidFill>
                  <a:latin typeface="Arial"/>
                </a:rPr>
                <a:t> divers systèmes </a:t>
              </a: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b="1" kern="0" cap="small" dirty="0">
                  <a:solidFill>
                    <a:srgbClr val="000000"/>
                  </a:solidFill>
                  <a:latin typeface="Arial"/>
                </a:rPr>
                <a:t>du bâtiment </a:t>
              </a:r>
            </a:p>
          </p:txBody>
        </p:sp>
        <p:sp>
          <p:nvSpPr>
            <p:cNvPr id="29" name="ZoneTexte 28">
              <a:extLst>
                <a:ext uri="{FF2B5EF4-FFF2-40B4-BE49-F238E27FC236}">
                  <a16:creationId xmlns:a16="http://schemas.microsoft.com/office/drawing/2014/main" id="{1405311F-C480-0D85-60CA-CED0C5A86AD5}"/>
                </a:ext>
              </a:extLst>
            </p:cNvPr>
            <p:cNvSpPr txBox="1"/>
            <p:nvPr/>
          </p:nvSpPr>
          <p:spPr>
            <a:xfrm>
              <a:off x="2738756" y="2122534"/>
              <a:ext cx="6812337" cy="25654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Exploitation centralisée</a:t>
              </a:r>
            </a:p>
          </p:txBody>
        </p:sp>
        <p:pic>
          <p:nvPicPr>
            <p:cNvPr id="30" name="Picture 3">
              <a:extLst>
                <a:ext uri="{FF2B5EF4-FFF2-40B4-BE49-F238E27FC236}">
                  <a16:creationId xmlns:a16="http://schemas.microsoft.com/office/drawing/2014/main" id="{6F9EA079-132F-BF4E-87CD-BC1FE6ECD1E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536172" y="2507388"/>
              <a:ext cx="1938336" cy="10442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30850F35-CB5F-94E4-A3CE-8ECB02EFA073}"/>
                </a:ext>
              </a:extLst>
            </p:cNvPr>
            <p:cNvSpPr txBox="1"/>
            <p:nvPr/>
          </p:nvSpPr>
          <p:spPr>
            <a:xfrm>
              <a:off x="5433363" y="3526699"/>
              <a:ext cx="3973421" cy="25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Unité d’aide à L’exploitation </a:t>
              </a:r>
            </a:p>
          </p:txBody>
        </p:sp>
        <p:sp>
          <p:nvSpPr>
            <p:cNvPr id="32" name="ZoneTexte 31">
              <a:extLst>
                <a:ext uri="{FF2B5EF4-FFF2-40B4-BE49-F238E27FC236}">
                  <a16:creationId xmlns:a16="http://schemas.microsoft.com/office/drawing/2014/main" id="{9AF5BBDC-E8B3-4EFF-F26F-270360B9C05A}"/>
                </a:ext>
              </a:extLst>
            </p:cNvPr>
            <p:cNvSpPr txBox="1"/>
            <p:nvPr/>
          </p:nvSpPr>
          <p:spPr>
            <a:xfrm>
              <a:off x="2744352" y="3446905"/>
              <a:ext cx="1727792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Equipement </a:t>
              </a:r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de contrôle et </a:t>
              </a:r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signalisation</a:t>
              </a:r>
            </a:p>
          </p:txBody>
        </p:sp>
        <p:cxnSp>
          <p:nvCxnSpPr>
            <p:cNvPr id="33" name="Connecteur droit avec flèche 32">
              <a:extLst>
                <a:ext uri="{FF2B5EF4-FFF2-40B4-BE49-F238E27FC236}">
                  <a16:creationId xmlns:a16="http://schemas.microsoft.com/office/drawing/2014/main" id="{2F855ED5-7327-65C4-E223-6A71DB4A89D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5439328" y="2661786"/>
              <a:ext cx="0" cy="920619"/>
            </a:xfrm>
            <a:prstGeom prst="straightConnector1">
              <a:avLst/>
            </a:prstGeom>
            <a:solidFill>
              <a:srgbClr val="CC0000"/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73937A49-CBE9-3598-1997-F03A4A64C935}"/>
                </a:ext>
              </a:extLst>
            </p:cNvPr>
            <p:cNvSpPr/>
            <p:nvPr/>
          </p:nvSpPr>
          <p:spPr bwMode="auto">
            <a:xfrm>
              <a:off x="2738757" y="2122533"/>
              <a:ext cx="6812337" cy="1900312"/>
            </a:xfrm>
            <a:prstGeom prst="rect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5" name="ZoneTexte 34">
              <a:extLst>
                <a:ext uri="{FF2B5EF4-FFF2-40B4-BE49-F238E27FC236}">
                  <a16:creationId xmlns:a16="http://schemas.microsoft.com/office/drawing/2014/main" id="{44E0FD13-811D-483D-E692-61EFB6BD8E75}"/>
                </a:ext>
              </a:extLst>
            </p:cNvPr>
            <p:cNvSpPr txBox="1"/>
            <p:nvPr/>
          </p:nvSpPr>
          <p:spPr>
            <a:xfrm>
              <a:off x="2738758" y="4315348"/>
              <a:ext cx="5389209" cy="256545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/>
                </a:rPr>
                <a:t>Exploitation distribuée / mise en réseau </a:t>
              </a:r>
            </a:p>
          </p:txBody>
        </p:sp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77D9878D-0130-5BA3-A426-1B6323AC7123}"/>
                </a:ext>
              </a:extLst>
            </p:cNvPr>
            <p:cNvSpPr/>
            <p:nvPr/>
          </p:nvSpPr>
          <p:spPr bwMode="auto">
            <a:xfrm>
              <a:off x="2738758" y="4315348"/>
              <a:ext cx="5393399" cy="1993789"/>
            </a:xfrm>
            <a:prstGeom prst="rect">
              <a:avLst/>
            </a:prstGeom>
            <a:noFill/>
            <a:ln w="15875" cap="flat" cmpd="sng" algn="ctr">
              <a:solidFill>
                <a:schemeClr val="accent1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7" name="ZoneTexte 36">
              <a:extLst>
                <a:ext uri="{FF2B5EF4-FFF2-40B4-BE49-F238E27FC236}">
                  <a16:creationId xmlns:a16="http://schemas.microsoft.com/office/drawing/2014/main" id="{70ED4DC2-1B82-C631-D47F-827D6669903F}"/>
                </a:ext>
              </a:extLst>
            </p:cNvPr>
            <p:cNvSpPr txBox="1"/>
            <p:nvPr/>
          </p:nvSpPr>
          <p:spPr>
            <a:xfrm>
              <a:off x="3834117" y="3526699"/>
              <a:ext cx="1685820" cy="420756"/>
            </a:xfrm>
            <a:prstGeom prst="rect">
              <a:avLst/>
            </a:prstGeom>
            <a:solidFill>
              <a:schemeClr val="bg1">
                <a:alpha val="78000"/>
              </a:schemeClr>
            </a:solidFill>
          </p:spPr>
          <p:txBody>
            <a:bodyPr wrap="square" rtlCol="0">
              <a:spAutoFit/>
            </a:bodyPr>
            <a:lstStyle/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Centralisateur de mise </a:t>
              </a:r>
            </a:p>
            <a:p>
              <a:pPr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en sécurité incendie</a:t>
              </a:r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8BB1D5E-F3D2-4F11-2659-8D30A9EEE0BE}"/>
                </a:ext>
              </a:extLst>
            </p:cNvPr>
            <p:cNvSpPr/>
            <p:nvPr/>
          </p:nvSpPr>
          <p:spPr bwMode="auto">
            <a:xfrm>
              <a:off x="8543677" y="5051212"/>
              <a:ext cx="1011836" cy="1257924"/>
            </a:xfrm>
            <a:prstGeom prst="rect">
              <a:avLst/>
            </a:prstGeom>
            <a:noFill/>
            <a:ln w="15875" cap="flat" cmpd="sng" algn="ctr">
              <a:solidFill>
                <a:schemeClr val="tx1">
                  <a:lumMod val="65000"/>
                  <a:lumOff val="35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>
                <a:solidFill>
                  <a:srgbClr val="000000"/>
                </a:solidFill>
                <a:latin typeface="Arial"/>
              </a:endParaRPr>
            </a:p>
          </p:txBody>
        </p:sp>
        <p:sp>
          <p:nvSpPr>
            <p:cNvPr id="39" name="ZoneTexte 38">
              <a:extLst>
                <a:ext uri="{FF2B5EF4-FFF2-40B4-BE49-F238E27FC236}">
                  <a16:creationId xmlns:a16="http://schemas.microsoft.com/office/drawing/2014/main" id="{CED8E9E1-FE53-5306-CDEF-1453FA75D916}"/>
                </a:ext>
              </a:extLst>
            </p:cNvPr>
            <p:cNvSpPr txBox="1"/>
            <p:nvPr/>
          </p:nvSpPr>
          <p:spPr>
            <a:xfrm>
              <a:off x="8543676" y="5696420"/>
              <a:ext cx="971440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Sûreté</a:t>
              </a: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GTC, GTB, …</a:t>
              </a:r>
            </a:p>
          </p:txBody>
        </p:sp>
        <p:cxnSp>
          <p:nvCxnSpPr>
            <p:cNvPr id="40" name="Connecteur en angle 14">
              <a:extLst>
                <a:ext uri="{FF2B5EF4-FFF2-40B4-BE49-F238E27FC236}">
                  <a16:creationId xmlns:a16="http://schemas.microsoft.com/office/drawing/2014/main" id="{32C0A0E6-7F36-80AE-730A-1CEE221D0E97}"/>
                </a:ext>
              </a:extLst>
            </p:cNvPr>
            <p:cNvCxnSpPr>
              <a:cxnSpLocks/>
              <a:stCxn id="34" idx="2"/>
              <a:endCxn id="35" idx="0"/>
            </p:cNvCxnSpPr>
            <p:nvPr/>
          </p:nvCxnSpPr>
          <p:spPr>
            <a:xfrm rot="5400000">
              <a:off x="5642894" y="3813315"/>
              <a:ext cx="292503" cy="711563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Connecteur en angle 16">
              <a:extLst>
                <a:ext uri="{FF2B5EF4-FFF2-40B4-BE49-F238E27FC236}">
                  <a16:creationId xmlns:a16="http://schemas.microsoft.com/office/drawing/2014/main" id="{6BE9D6A4-5B09-0522-AB87-0C345EEC215C}"/>
                </a:ext>
              </a:extLst>
            </p:cNvPr>
            <p:cNvCxnSpPr>
              <a:cxnSpLocks/>
              <a:stCxn id="48" idx="1"/>
            </p:cNvCxnSpPr>
            <p:nvPr/>
          </p:nvCxnSpPr>
          <p:spPr>
            <a:xfrm rot="10800000">
              <a:off x="5487295" y="2974960"/>
              <a:ext cx="797084" cy="54535"/>
            </a:xfrm>
            <a:prstGeom prst="bentConnector3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Connecteur droit avec flèche 41">
              <a:extLst>
                <a:ext uri="{FF2B5EF4-FFF2-40B4-BE49-F238E27FC236}">
                  <a16:creationId xmlns:a16="http://schemas.microsoft.com/office/drawing/2014/main" id="{FCC9536E-F38A-27E5-95FD-5CDC956F1307}"/>
                </a:ext>
              </a:extLst>
            </p:cNvPr>
            <p:cNvCxnSpPr>
              <a:cxnSpLocks/>
            </p:cNvCxnSpPr>
            <p:nvPr/>
          </p:nvCxnSpPr>
          <p:spPr bwMode="auto">
            <a:xfrm>
              <a:off x="8400256" y="4342567"/>
              <a:ext cx="0" cy="1993789"/>
            </a:xfrm>
            <a:prstGeom prst="straightConnector1">
              <a:avLst/>
            </a:prstGeom>
            <a:solidFill>
              <a:srgbClr val="CC0000"/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cxnSp>
          <p:nvCxnSpPr>
            <p:cNvPr id="43" name="Connecteur en angle 19">
              <a:extLst>
                <a:ext uri="{FF2B5EF4-FFF2-40B4-BE49-F238E27FC236}">
                  <a16:creationId xmlns:a16="http://schemas.microsoft.com/office/drawing/2014/main" id="{2B4A7C79-6C32-D8AD-07E0-6C4A4CD65E2A}"/>
                </a:ext>
              </a:extLst>
            </p:cNvPr>
            <p:cNvCxnSpPr>
              <a:cxnSpLocks/>
              <a:stCxn id="50" idx="2"/>
              <a:endCxn id="38" idx="0"/>
            </p:cNvCxnSpPr>
            <p:nvPr/>
          </p:nvCxnSpPr>
          <p:spPr>
            <a:xfrm rot="16200000" flipH="1">
              <a:off x="8519631" y="4521247"/>
              <a:ext cx="567391" cy="492537"/>
            </a:xfrm>
            <a:prstGeom prst="bent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4" name="Image 43">
              <a:extLst>
                <a:ext uri="{FF2B5EF4-FFF2-40B4-BE49-F238E27FC236}">
                  <a16:creationId xmlns:a16="http://schemas.microsoft.com/office/drawing/2014/main" id="{77D20501-2740-EA3F-75CF-EBD1A288C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89977" y="3147982"/>
              <a:ext cx="397033" cy="97368"/>
            </a:xfrm>
            <a:prstGeom prst="rect">
              <a:avLst/>
            </a:prstGeom>
          </p:spPr>
        </p:pic>
        <p:pic>
          <p:nvPicPr>
            <p:cNvPr id="45" name="Image 44">
              <a:extLst>
                <a:ext uri="{FF2B5EF4-FFF2-40B4-BE49-F238E27FC236}">
                  <a16:creationId xmlns:a16="http://schemas.microsoft.com/office/drawing/2014/main" id="{9487ED5B-BB5F-D061-E51E-99291ADA301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945965" y="4663046"/>
              <a:ext cx="963219" cy="769041"/>
            </a:xfrm>
            <a:prstGeom prst="rect">
              <a:avLst/>
            </a:prstGeom>
          </p:spPr>
        </p:pic>
        <p:sp>
          <p:nvSpPr>
            <p:cNvPr id="46" name="ZoneTexte 45">
              <a:extLst>
                <a:ext uri="{FF2B5EF4-FFF2-40B4-BE49-F238E27FC236}">
                  <a16:creationId xmlns:a16="http://schemas.microsoft.com/office/drawing/2014/main" id="{AB32001C-B527-ECEF-A243-82EA760CE060}"/>
                </a:ext>
              </a:extLst>
            </p:cNvPr>
            <p:cNvSpPr txBox="1"/>
            <p:nvPr/>
          </p:nvSpPr>
          <p:spPr>
            <a:xfrm>
              <a:off x="2781894" y="5556656"/>
              <a:ext cx="1075633" cy="749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</a:rPr>
                <a:t>TRE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</a:rPr>
                <a:t>Tableau répétiteur 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</a:rPr>
                <a:t>d’exploitation</a:t>
              </a:r>
            </a:p>
          </p:txBody>
        </p:sp>
        <p:cxnSp>
          <p:nvCxnSpPr>
            <p:cNvPr id="47" name="Connecteur droit avec flèche 46">
              <a:extLst>
                <a:ext uri="{FF2B5EF4-FFF2-40B4-BE49-F238E27FC236}">
                  <a16:creationId xmlns:a16="http://schemas.microsoft.com/office/drawing/2014/main" id="{8F8E9669-24B9-4747-7A75-C0BDD97F7E73}"/>
                </a:ext>
              </a:extLst>
            </p:cNvPr>
            <p:cNvCxnSpPr>
              <a:cxnSpLocks/>
              <a:stCxn id="50" idx="0"/>
            </p:cNvCxnSpPr>
            <p:nvPr/>
          </p:nvCxnSpPr>
          <p:spPr bwMode="auto">
            <a:xfrm>
              <a:off x="8557057" y="4245857"/>
              <a:ext cx="969848" cy="0"/>
            </a:xfrm>
            <a:prstGeom prst="straightConnector1">
              <a:avLst/>
            </a:prstGeom>
            <a:solidFill>
              <a:srgbClr val="CC0000"/>
            </a:solidFill>
            <a:ln w="9525" cap="flat" cmpd="sng" algn="ctr">
              <a:solidFill>
                <a:srgbClr val="FFFFFF">
                  <a:lumMod val="50000"/>
                </a:srgbClr>
              </a:solidFill>
              <a:prstDash val="dash"/>
              <a:round/>
              <a:headEnd type="none" w="med" len="med"/>
              <a:tailEnd type="none"/>
            </a:ln>
            <a:effectLst/>
          </p:spPr>
        </p:cxnSp>
        <p:pic>
          <p:nvPicPr>
            <p:cNvPr id="48" name="Image 47">
              <a:extLst>
                <a:ext uri="{FF2B5EF4-FFF2-40B4-BE49-F238E27FC236}">
                  <a16:creationId xmlns:a16="http://schemas.microsoft.com/office/drawing/2014/main" id="{DB629411-D4E7-D4EC-316E-8BA65681DF8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284378" y="2638958"/>
              <a:ext cx="978285" cy="781071"/>
            </a:xfrm>
            <a:prstGeom prst="rect">
              <a:avLst/>
            </a:prstGeom>
          </p:spPr>
        </p:pic>
        <p:sp>
          <p:nvSpPr>
            <p:cNvPr id="49" name="ZoneTexte 48">
              <a:extLst>
                <a:ext uri="{FF2B5EF4-FFF2-40B4-BE49-F238E27FC236}">
                  <a16:creationId xmlns:a16="http://schemas.microsoft.com/office/drawing/2014/main" id="{7E9DAE72-F8A0-2EC8-7FDD-CC1E1A202E75}"/>
                </a:ext>
              </a:extLst>
            </p:cNvPr>
            <p:cNvSpPr txBox="1"/>
            <p:nvPr/>
          </p:nvSpPr>
          <p:spPr>
            <a:xfrm>
              <a:off x="3791745" y="5556657"/>
              <a:ext cx="1271663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</a:rPr>
                <a:t>UAE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</a:rPr>
                <a:t>Unité d’aide à l’exploitation</a:t>
              </a:r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2DF187D9-57C4-C852-8008-1CF26B4E5529}"/>
                </a:ext>
              </a:extLst>
            </p:cNvPr>
            <p:cNvSpPr/>
            <p:nvPr/>
          </p:nvSpPr>
          <p:spPr>
            <a:xfrm>
              <a:off x="8400256" y="4245858"/>
              <a:ext cx="313603" cy="237964"/>
            </a:xfrm>
            <a:prstGeom prst="rect">
              <a:avLst/>
            </a:prstGeom>
            <a:noFill/>
            <a:ln w="9525">
              <a:solidFill>
                <a:schemeClr val="bg1">
                  <a:lumMod val="65000"/>
                </a:schemeClr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4B230CD0-AD0E-DCB0-DF8D-698329145791}"/>
                </a:ext>
              </a:extLst>
            </p:cNvPr>
            <p:cNvSpPr/>
            <p:nvPr/>
          </p:nvSpPr>
          <p:spPr>
            <a:xfrm>
              <a:off x="9286663" y="5051216"/>
              <a:ext cx="240243" cy="110483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pic>
          <p:nvPicPr>
            <p:cNvPr id="52" name="Image 51">
              <a:extLst>
                <a:ext uri="{FF2B5EF4-FFF2-40B4-BE49-F238E27FC236}">
                  <a16:creationId xmlns:a16="http://schemas.microsoft.com/office/drawing/2014/main" id="{0927FD24-29FD-409C-815C-19B07BDB946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869938" y="2516450"/>
              <a:ext cx="959652" cy="883708"/>
            </a:xfrm>
            <a:prstGeom prst="rect">
              <a:avLst/>
            </a:prstGeom>
          </p:spPr>
        </p:pic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CC7A9705-46CB-791C-68E8-973775A81803}"/>
                </a:ext>
              </a:extLst>
            </p:cNvPr>
            <p:cNvSpPr/>
            <p:nvPr/>
          </p:nvSpPr>
          <p:spPr bwMode="auto">
            <a:xfrm>
              <a:off x="10128021" y="2122533"/>
              <a:ext cx="1440587" cy="2982689"/>
            </a:xfrm>
            <a:prstGeom prst="rect">
              <a:avLst/>
            </a:prstGeom>
            <a:noFill/>
            <a:ln w="15875" cap="flat" cmpd="sng" algn="ctr">
              <a:solidFill>
                <a:schemeClr val="bg2">
                  <a:lumMod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121920" tIns="60960" rIns="121920" bIns="60960" numCol="1" rtlCol="0" anchor="t" anchorCtr="0" compatLnSpc="1">
              <a:prstTxWarp prst="textNoShape">
                <a:avLst/>
              </a:prstTxWarp>
            </a:bodyPr>
            <a:lstStyle/>
            <a:p>
              <a:pPr defTabSz="1219170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067" kern="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54" name="Image 53">
              <a:extLst>
                <a:ext uri="{FF2B5EF4-FFF2-40B4-BE49-F238E27FC236}">
                  <a16:creationId xmlns:a16="http://schemas.microsoft.com/office/drawing/2014/main" id="{A6A2D662-E406-03DA-5AA6-81F2C0D043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01572" y="4690393"/>
              <a:ext cx="839733" cy="629800"/>
            </a:xfrm>
            <a:prstGeom prst="rect">
              <a:avLst/>
            </a:prstGeom>
          </p:spPr>
        </p:pic>
        <p:pic>
          <p:nvPicPr>
            <p:cNvPr id="55" name="Image 54">
              <a:extLst>
                <a:ext uri="{FF2B5EF4-FFF2-40B4-BE49-F238E27FC236}">
                  <a16:creationId xmlns:a16="http://schemas.microsoft.com/office/drawing/2014/main" id="{2310B896-560E-6273-2324-2828720CABC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3791745" y="2430278"/>
              <a:ext cx="948140" cy="1146401"/>
            </a:xfrm>
            <a:prstGeom prst="rect">
              <a:avLst/>
            </a:prstGeom>
          </p:spPr>
        </p:pic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CF9A7F32-9664-8199-94A9-E45C5B5C0E7F}"/>
                </a:ext>
              </a:extLst>
            </p:cNvPr>
            <p:cNvSpPr/>
            <p:nvPr/>
          </p:nvSpPr>
          <p:spPr>
            <a:xfrm>
              <a:off x="2743112" y="3486394"/>
              <a:ext cx="240243" cy="110483"/>
            </a:xfrm>
            <a:prstGeom prst="rect">
              <a:avLst/>
            </a:prstGeom>
            <a:noFill/>
            <a:ln w="12700">
              <a:noFill/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 dirty="0"/>
            </a:p>
          </p:txBody>
        </p:sp>
        <p:sp>
          <p:nvSpPr>
            <p:cNvPr id="57" name="ZoneTexte 56">
              <a:extLst>
                <a:ext uri="{FF2B5EF4-FFF2-40B4-BE49-F238E27FC236}">
                  <a16:creationId xmlns:a16="http://schemas.microsoft.com/office/drawing/2014/main" id="{B6010083-9E0A-0486-2D30-B5C581677EE3}"/>
                </a:ext>
              </a:extLst>
            </p:cNvPr>
            <p:cNvSpPr txBox="1"/>
            <p:nvPr/>
          </p:nvSpPr>
          <p:spPr>
            <a:xfrm>
              <a:off x="5333997" y="5556657"/>
              <a:ext cx="122839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</a:rPr>
                <a:t>Terminal déporté ECS</a:t>
              </a:r>
            </a:p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</a:rPr>
                <a:t>(FAD)</a:t>
              </a:r>
            </a:p>
          </p:txBody>
        </p:sp>
        <p:pic>
          <p:nvPicPr>
            <p:cNvPr id="58" name="Image 57">
              <a:extLst>
                <a:ext uri="{FF2B5EF4-FFF2-40B4-BE49-F238E27FC236}">
                  <a16:creationId xmlns:a16="http://schemas.microsoft.com/office/drawing/2014/main" id="{0A1C6646-64D6-1BC8-F26E-6A7804316B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02512" y="5292946"/>
              <a:ext cx="306635" cy="75199"/>
            </a:xfrm>
            <a:prstGeom prst="rect">
              <a:avLst/>
            </a:prstGeom>
          </p:spPr>
        </p:pic>
        <p:pic>
          <p:nvPicPr>
            <p:cNvPr id="59" name="Image 58">
              <a:extLst>
                <a:ext uri="{FF2B5EF4-FFF2-40B4-BE49-F238E27FC236}">
                  <a16:creationId xmlns:a16="http://schemas.microsoft.com/office/drawing/2014/main" id="{35A0CDC5-A7C5-AAA3-C5EC-FBCCD6778A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03724" y="5532146"/>
              <a:ext cx="306635" cy="75199"/>
            </a:xfrm>
            <a:prstGeom prst="rect">
              <a:avLst/>
            </a:prstGeom>
          </p:spPr>
        </p:pic>
        <p:pic>
          <p:nvPicPr>
            <p:cNvPr id="60" name="Image 59">
              <a:extLst>
                <a:ext uri="{FF2B5EF4-FFF2-40B4-BE49-F238E27FC236}">
                  <a16:creationId xmlns:a16="http://schemas.microsoft.com/office/drawing/2014/main" id="{FD26CF18-18CC-68E7-4297-516111DEAFF0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6802615" y="4659769"/>
              <a:ext cx="991660" cy="1076240"/>
            </a:xfrm>
            <a:prstGeom prst="rect">
              <a:avLst/>
            </a:prstGeom>
          </p:spPr>
        </p:pic>
        <p:sp>
          <p:nvSpPr>
            <p:cNvPr id="61" name="ZoneTexte 60">
              <a:extLst>
                <a:ext uri="{FF2B5EF4-FFF2-40B4-BE49-F238E27FC236}">
                  <a16:creationId xmlns:a16="http://schemas.microsoft.com/office/drawing/2014/main" id="{68BFB823-B787-5D02-669B-AEA0264CEA62}"/>
                </a:ext>
              </a:extLst>
            </p:cNvPr>
            <p:cNvSpPr txBox="1"/>
            <p:nvPr/>
          </p:nvSpPr>
          <p:spPr>
            <a:xfrm>
              <a:off x="6562393" y="5720803"/>
              <a:ext cx="1383305" cy="584968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MCO</a:t>
              </a: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Matériel central </a:t>
              </a:r>
            </a:p>
            <a:p>
              <a:pPr algn="ctr" defTabSz="1219170" fontAlgn="base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67" dirty="0">
                  <a:solidFill>
                    <a:srgbClr val="808080">
                      <a:lumMod val="75000"/>
                    </a:srgbClr>
                  </a:solidFill>
                  <a:latin typeface="Arial"/>
                </a:rPr>
                <a:t>optionnel</a:t>
              </a:r>
            </a:p>
          </p:txBody>
        </p:sp>
        <p:pic>
          <p:nvPicPr>
            <p:cNvPr id="62" name="Image 61">
              <a:extLst>
                <a:ext uri="{FF2B5EF4-FFF2-40B4-BE49-F238E27FC236}">
                  <a16:creationId xmlns:a16="http://schemas.microsoft.com/office/drawing/2014/main" id="{0050748E-DA30-DFC4-BC06-27CE441252FD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327915" y="4661310"/>
              <a:ext cx="1234477" cy="887823"/>
            </a:xfrm>
            <a:prstGeom prst="rect">
              <a:avLst/>
            </a:prstGeom>
          </p:spPr>
        </p:pic>
      </p:grpSp>
      <p:sp>
        <p:nvSpPr>
          <p:cNvPr id="69" name="Rectangle 68">
            <a:extLst>
              <a:ext uri="{FF2B5EF4-FFF2-40B4-BE49-F238E27FC236}">
                <a16:creationId xmlns:a16="http://schemas.microsoft.com/office/drawing/2014/main" id="{99463D32-F752-AA2A-00E0-784B7447F321}"/>
              </a:ext>
            </a:extLst>
          </p:cNvPr>
          <p:cNvSpPr/>
          <p:nvPr/>
        </p:nvSpPr>
        <p:spPr>
          <a:xfrm>
            <a:off x="164610" y="667901"/>
            <a:ext cx="8020697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7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Organisation fonctionnelle – vue générale </a:t>
            </a:r>
          </a:p>
        </p:txBody>
      </p:sp>
    </p:spTree>
    <p:extLst>
      <p:ext uri="{BB962C8B-B14F-4D97-AF65-F5344CB8AC3E}">
        <p14:creationId xmlns:p14="http://schemas.microsoft.com/office/powerpoint/2010/main" val="1411207609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>
            <a:extLst>
              <a:ext uri="{FF2B5EF4-FFF2-40B4-BE49-F238E27FC236}">
                <a16:creationId xmlns:a16="http://schemas.microsoft.com/office/drawing/2014/main" id="{74B298CD-142F-0E63-97A2-B67E36DBDD7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r="17614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EC5C86C-C961-75DE-86CE-23B3953F07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/>
          <a:lstStyle/>
          <a:p>
            <a:r>
              <a:rPr lang="fr-FR" dirty="0"/>
              <a:t>gamme influence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BCD413-9E14-D05D-B562-030D50D2F8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60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466C19DB-4600-1EE4-F2E2-94C0AB64931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Certifications / associativités</a:t>
            </a:r>
          </a:p>
          <a:p>
            <a:endParaRPr lang="fr-FR" dirty="0"/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1280EE93-9C6A-61E5-86B1-CFBBEBA60C6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D30B55A2-E725-8785-7E8A-80F36D0EB6B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F17C7556-27B7-B447-A17F-27C52B089EC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35522" b="37351"/>
          <a:stretch/>
        </p:blipFill>
        <p:spPr>
          <a:xfrm>
            <a:off x="559220" y="277158"/>
            <a:ext cx="4064810" cy="6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99084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9351B0-B6C1-3AF5-BCC5-35E4961AD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D8A4632-FA44-4F75-3047-F081ECAE44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61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98479E1-8690-ACE4-5E63-DF1A6290A796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  <a:defRPr/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Configurations et associativités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graphicFrame>
        <p:nvGraphicFramePr>
          <p:cNvPr id="5" name="Tableau 3">
            <a:extLst>
              <a:ext uri="{FF2B5EF4-FFF2-40B4-BE49-F238E27FC236}">
                <a16:creationId xmlns:a16="http://schemas.microsoft.com/office/drawing/2014/main" id="{ED3FEBC6-FB80-DB30-D55E-620C4E7A744D}"/>
              </a:ext>
            </a:extLst>
          </p:cNvPr>
          <p:cNvGraphicFramePr>
            <a:graphicFrameLocks noGrp="1"/>
          </p:cNvGraphicFramePr>
          <p:nvPr/>
        </p:nvGraphicFramePr>
        <p:xfrm>
          <a:off x="778857" y="2435094"/>
          <a:ext cx="5627532" cy="33036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06883">
                  <a:extLst>
                    <a:ext uri="{9D8B030D-6E8A-4147-A177-3AD203B41FA5}">
                      <a16:colId xmlns:a16="http://schemas.microsoft.com/office/drawing/2014/main" val="1474608897"/>
                    </a:ext>
                  </a:extLst>
                </a:gridCol>
                <a:gridCol w="1406883">
                  <a:extLst>
                    <a:ext uri="{9D8B030D-6E8A-4147-A177-3AD203B41FA5}">
                      <a16:colId xmlns:a16="http://schemas.microsoft.com/office/drawing/2014/main" val="3062260560"/>
                    </a:ext>
                  </a:extLst>
                </a:gridCol>
                <a:gridCol w="1406883">
                  <a:extLst>
                    <a:ext uri="{9D8B030D-6E8A-4147-A177-3AD203B41FA5}">
                      <a16:colId xmlns:a16="http://schemas.microsoft.com/office/drawing/2014/main" val="735084941"/>
                    </a:ext>
                  </a:extLst>
                </a:gridCol>
                <a:gridCol w="1406883">
                  <a:extLst>
                    <a:ext uri="{9D8B030D-6E8A-4147-A177-3AD203B41FA5}">
                      <a16:colId xmlns:a16="http://schemas.microsoft.com/office/drawing/2014/main" val="275680551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algn="ctr"/>
                      <a:endParaRPr lang="fr-FR" sz="1600" dirty="0">
                        <a:solidFill>
                          <a:schemeClr val="bg1"/>
                        </a:solidFill>
                      </a:endParaRPr>
                    </a:p>
                  </a:txBody>
                  <a:tcPr marL="121920" marR="12192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</a:rPr>
                        <a:t>INfluence S</a:t>
                      </a:r>
                    </a:p>
                  </a:txBody>
                  <a:tcPr marL="121920" marR="121920" marT="60960" marB="6096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</a:rPr>
                        <a:t>INitium S</a:t>
                      </a:r>
                    </a:p>
                  </a:txBody>
                  <a:tcPr marL="121920" marR="121920" marT="60960" marB="6096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600" dirty="0">
                          <a:solidFill>
                            <a:schemeClr val="bg1"/>
                          </a:solidFill>
                        </a:rPr>
                        <a:t>CMSI.COM</a:t>
                      </a:r>
                    </a:p>
                  </a:txBody>
                  <a:tcPr marL="121920" marR="121920" marT="60960" marB="60960">
                    <a:solidFill>
                      <a:schemeClr val="tx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4970748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INfluence I</a:t>
                      </a: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■</a:t>
                      </a:r>
                      <a:endParaRPr lang="fr-FR" sz="2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■</a:t>
                      </a:r>
                      <a:endParaRPr lang="fr-FR" sz="2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endParaRPr kumimoji="0" lang="fr-FR" sz="2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29894546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INitium I</a:t>
                      </a: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2900" b="1" dirty="0">
                        <a:solidFill>
                          <a:srgbClr val="00B0F0"/>
                        </a:solidFill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■</a:t>
                      </a:r>
                      <a:endParaRPr lang="fr-FR" sz="2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2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722344174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algn="ctr"/>
                      <a:r>
                        <a:rPr lang="fr-FR" sz="1600" b="1" dirty="0">
                          <a:solidFill>
                            <a:schemeClr val="bg1"/>
                          </a:solidFill>
                        </a:rPr>
                        <a:t>UTI.COM</a:t>
                      </a:r>
                    </a:p>
                  </a:txBody>
                  <a:tcPr marL="121920" marR="121920" marT="60960" marB="60960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2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accent1">
                              <a:lumMod val="75000"/>
                            </a:schemeClr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endParaRPr kumimoji="0" lang="fr-FR" sz="2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accent1">
                            <a:lumMod val="75000"/>
                          </a:schemeClr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2171421"/>
                  </a:ext>
                </a:extLst>
              </a:tr>
              <a:tr h="162560">
                <a:tc>
                  <a:txBody>
                    <a:bodyPr/>
                    <a:lstStyle/>
                    <a:p>
                      <a:pPr algn="ctr"/>
                      <a:endParaRPr lang="fr-FR" sz="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3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3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875931481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fr-FR" sz="16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6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00B0F0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97168545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algn="ctr"/>
                      <a:r>
                        <a:rPr lang="fr-FR" sz="1100" b="1" dirty="0">
                          <a:solidFill>
                            <a:schemeClr val="accent3">
                              <a:lumMod val="75000"/>
                            </a:schemeClr>
                          </a:solidFill>
                        </a:rPr>
                        <a:t>Catégorie B </a:t>
                      </a:r>
                      <a:r>
                        <a:rPr lang="fr-FR" sz="1100" b="1" dirty="0">
                          <a:solidFill>
                            <a:schemeClr val="accent3">
                              <a:lumMod val="75000"/>
                            </a:schemeClr>
                          </a:solidFill>
                          <a:sym typeface="Wingdings" panose="05000000000000000000" pitchFamily="2" charset="2"/>
                        </a:rPr>
                        <a:t> </a:t>
                      </a:r>
                      <a:endParaRPr lang="fr-FR" sz="1100" b="1" dirty="0">
                        <a:solidFill>
                          <a:schemeClr val="accent3">
                            <a:lumMod val="7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2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■</a:t>
                      </a:r>
                      <a:endParaRPr lang="fr-FR" sz="2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900" b="1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■</a:t>
                      </a:r>
                      <a:endParaRPr lang="fr-FR" sz="2900" b="1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endParaRPr kumimoji="0" lang="fr-FR" sz="2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2"/>
                        </a:solidFill>
                        <a:effectLst/>
                        <a:uLnTx/>
                        <a:uFillTx/>
                        <a:latin typeface="Arial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6110657"/>
                  </a:ext>
                </a:extLst>
              </a:tr>
            </a:tbl>
          </a:graphicData>
        </a:graphic>
      </p:graphicFrame>
      <p:graphicFrame>
        <p:nvGraphicFramePr>
          <p:cNvPr id="6" name="Tableau 5">
            <a:extLst>
              <a:ext uri="{FF2B5EF4-FFF2-40B4-BE49-F238E27FC236}">
                <a16:creationId xmlns:a16="http://schemas.microsoft.com/office/drawing/2014/main" id="{D7B0E002-156C-05E0-19A9-6733717CCB6B}"/>
              </a:ext>
            </a:extLst>
          </p:cNvPr>
          <p:cNvGraphicFramePr>
            <a:graphicFrameLocks noGrp="1"/>
          </p:cNvGraphicFramePr>
          <p:nvPr/>
        </p:nvGraphicFramePr>
        <p:xfrm>
          <a:off x="7780544" y="2435094"/>
          <a:ext cx="3979602" cy="337989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9801">
                  <a:extLst>
                    <a:ext uri="{9D8B030D-6E8A-4147-A177-3AD203B41FA5}">
                      <a16:colId xmlns:a16="http://schemas.microsoft.com/office/drawing/2014/main" val="3826723919"/>
                    </a:ext>
                  </a:extLst>
                </a:gridCol>
                <a:gridCol w="1989801">
                  <a:extLst>
                    <a:ext uri="{9D8B030D-6E8A-4147-A177-3AD203B41FA5}">
                      <a16:colId xmlns:a16="http://schemas.microsoft.com/office/drawing/2014/main" val="3092908744"/>
                    </a:ext>
                  </a:extLst>
                </a:gridCol>
              </a:tblGrid>
              <a:tr h="494453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kumimoji="0" lang="fr-FR" sz="11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4BACC6">
                            <a:lumMod val="75000"/>
                          </a:srgb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INnova TRE</a:t>
                      </a:r>
                    </a:p>
                  </a:txBody>
                  <a:tcPr marL="121920" marR="121920" marT="60960" marB="60960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6420143"/>
                  </a:ext>
                </a:extLst>
              </a:tr>
              <a:tr h="60960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Gamme .Com</a:t>
                      </a:r>
                    </a:p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2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(UTI / CMSI)</a:t>
                      </a: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endParaRPr kumimoji="0" lang="fr-FR" sz="2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43183311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+mj-lt"/>
                        </a:rPr>
                        <a:t>INfluence I</a:t>
                      </a: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■</a:t>
                      </a:r>
                      <a:endParaRPr lang="fr-FR" sz="29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6636370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1600" b="1" dirty="0">
                          <a:solidFill>
                            <a:schemeClr val="bg1"/>
                          </a:solidFill>
                          <a:latin typeface="+mj-lt"/>
                        </a:rPr>
                        <a:t>INitium I</a:t>
                      </a: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sz="2900" b="1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+mj-lt"/>
                          <a:cs typeface="Arial" panose="020B0604020202020204" pitchFamily="34" charset="0"/>
                        </a:rPr>
                        <a:t>■</a:t>
                      </a:r>
                      <a:endParaRPr lang="fr-FR" sz="2900" b="1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+mj-lt"/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63445875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INfluence S</a:t>
                      </a: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endParaRPr kumimoji="0" lang="fr-FR" sz="2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effectLst/>
                        <a:uLnTx/>
                        <a:uFillTx/>
                        <a:latin typeface="+mj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393588"/>
                  </a:ext>
                </a:extLst>
              </a:tr>
              <a:tr h="568960"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16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chemeClr val="bg1"/>
                          </a:solidFill>
                          <a:effectLst/>
                          <a:uLnTx/>
                          <a:uFillTx/>
                          <a:latin typeface="+mj-lt"/>
                          <a:ea typeface="+mn-ea"/>
                          <a:cs typeface="+mn-cs"/>
                        </a:rPr>
                        <a:t>INitium S</a:t>
                      </a:r>
                    </a:p>
                  </a:txBody>
                  <a:tcPr marL="121920" marR="121920" marT="60960" marB="60960" anchor="ctr">
                    <a:solidFill>
                      <a:schemeClr val="tx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378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fr-FR" sz="2900" b="1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>
                              <a:lumMod val="65000"/>
                              <a:lumOff val="35000"/>
                            </a:prst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Arial" panose="020B0604020202020204" pitchFamily="34" charset="0"/>
                        </a:rPr>
                        <a:t>■</a:t>
                      </a:r>
                      <a:endParaRPr kumimoji="0" lang="fr-FR" sz="29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>
                            <a:lumMod val="65000"/>
                            <a:lumOff val="35000"/>
                          </a:prst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121920" marR="121920" marT="60960" marB="6096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4955454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525960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Espace réservé pour une image  9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03551C5D-8395-B997-75A9-22BA3F42D28E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14" r="17614"/>
          <a:stretch>
            <a:fillRect/>
          </a:stretch>
        </p:blipFill>
        <p:spPr/>
      </p:pic>
      <p:sp>
        <p:nvSpPr>
          <p:cNvPr id="4" name="Titre 3">
            <a:extLst>
              <a:ext uri="{FF2B5EF4-FFF2-40B4-BE49-F238E27FC236}">
                <a16:creationId xmlns:a16="http://schemas.microsoft.com/office/drawing/2014/main" id="{C145FE5B-C1A2-B539-28A5-143685E43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Gamme INfluence</a:t>
            </a:r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80557F34-0347-80E4-15A5-1A9C35352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62</a:t>
            </a:fld>
            <a:endParaRPr lang="en-US"/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C4B4F1F9-6F87-DB1F-BAEF-2BFA13D4AB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fr-FR" dirty="0"/>
              <a:t>Modernisation </a:t>
            </a:r>
          </a:p>
        </p:txBody>
      </p:sp>
      <p:sp>
        <p:nvSpPr>
          <p:cNvPr id="7" name="Espace réservé du texte 6">
            <a:extLst>
              <a:ext uri="{FF2B5EF4-FFF2-40B4-BE49-F238E27FC236}">
                <a16:creationId xmlns:a16="http://schemas.microsoft.com/office/drawing/2014/main" id="{E85B8F76-F40C-7F81-DEA7-0A9C7AADE369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8" name="Espace réservé du texte 7">
            <a:extLst>
              <a:ext uri="{FF2B5EF4-FFF2-40B4-BE49-F238E27FC236}">
                <a16:creationId xmlns:a16="http://schemas.microsoft.com/office/drawing/2014/main" id="{6A2B8D51-7CB4-47A3-03C9-7C099B8D13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11" name="Image 10" descr="Une image contenant texte&#10;&#10;Description générée automatiquement">
            <a:extLst>
              <a:ext uri="{FF2B5EF4-FFF2-40B4-BE49-F238E27FC236}">
                <a16:creationId xmlns:a16="http://schemas.microsoft.com/office/drawing/2014/main" id="{C3374E81-3653-9492-C4DE-FB1F7F9849D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EFEFE"/>
              </a:clrFrom>
              <a:clrTo>
                <a:srgbClr val="FEFEFE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94" t="35522" b="37351"/>
          <a:stretch/>
        </p:blipFill>
        <p:spPr>
          <a:xfrm>
            <a:off x="559220" y="277158"/>
            <a:ext cx="4064810" cy="67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179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8095EEC-3BAC-4F4B-185F-3470CE9FC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34760CF-5225-1AEF-F4C2-2D2E37E2E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63</a:t>
            </a:fld>
            <a:endParaRPr lang="en-US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23D40EC2-18D6-7E30-AFA4-C97CB25221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30" y="2334925"/>
            <a:ext cx="5973705" cy="3767533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6EED0A9-78BE-FB27-FEC5-BD5E6B01BF50}"/>
              </a:ext>
            </a:extLst>
          </p:cNvPr>
          <p:cNvSpPr/>
          <p:nvPr/>
        </p:nvSpPr>
        <p:spPr>
          <a:xfrm>
            <a:off x="292963" y="2298910"/>
            <a:ext cx="11465183" cy="4110736"/>
          </a:xfrm>
          <a:prstGeom prst="rect">
            <a:avLst/>
          </a:prstGeom>
          <a:solidFill>
            <a:schemeClr val="bg1">
              <a:lumMod val="95000"/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104A9337-8A06-0541-E783-DF409FEFFC03}"/>
              </a:ext>
            </a:extLst>
          </p:cNvPr>
          <p:cNvGrpSpPr/>
          <p:nvPr/>
        </p:nvGrpSpPr>
        <p:grpSpPr>
          <a:xfrm>
            <a:off x="1052718" y="4068411"/>
            <a:ext cx="2387851" cy="601638"/>
            <a:chOff x="971601" y="2715766"/>
            <a:chExt cx="1790888" cy="451228"/>
          </a:xfrm>
        </p:grpSpPr>
        <p:sp>
          <p:nvSpPr>
            <p:cNvPr id="7" name="Ellipse 6">
              <a:extLst>
                <a:ext uri="{FF2B5EF4-FFF2-40B4-BE49-F238E27FC236}">
                  <a16:creationId xmlns:a16="http://schemas.microsoft.com/office/drawing/2014/main" id="{4D86CA28-59AB-B08E-F2C4-AD8FBDBA23A8}"/>
                </a:ext>
              </a:extLst>
            </p:cNvPr>
            <p:cNvSpPr/>
            <p:nvPr/>
          </p:nvSpPr>
          <p:spPr>
            <a:xfrm>
              <a:off x="971601" y="2715766"/>
              <a:ext cx="1790888" cy="451228"/>
            </a:xfrm>
            <a:prstGeom prst="ellipse">
              <a:avLst/>
            </a:prstGeom>
            <a:solidFill>
              <a:srgbClr val="C3C3C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ZoneTexte 7">
              <a:extLst>
                <a:ext uri="{FF2B5EF4-FFF2-40B4-BE49-F238E27FC236}">
                  <a16:creationId xmlns:a16="http://schemas.microsoft.com/office/drawing/2014/main" id="{9DD15104-EA14-AC31-9F60-022ECEF5254B}"/>
                </a:ext>
              </a:extLst>
            </p:cNvPr>
            <p:cNvSpPr txBox="1"/>
            <p:nvPr/>
          </p:nvSpPr>
          <p:spPr bwMode="auto">
            <a:xfrm>
              <a:off x="989067" y="2779205"/>
              <a:ext cx="1755957" cy="34624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fr-FR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Périphériques</a:t>
              </a:r>
            </a:p>
            <a:p>
              <a:pPr algn="ctr">
                <a:defRPr/>
              </a:pPr>
              <a:r>
                <a:rPr lang="fr-FR" sz="1200" b="1" kern="0" dirty="0">
                  <a:solidFill>
                    <a:schemeClr val="tx1">
                      <a:lumMod val="65000"/>
                      <a:lumOff val="35000"/>
                    </a:schemeClr>
                  </a:solidFill>
                  <a:cs typeface="Arial" panose="020B0604020202020204" pitchFamily="34" charset="0"/>
                </a:rPr>
                <a:t>Gamme X</a:t>
              </a:r>
            </a:p>
          </p:txBody>
        </p:sp>
      </p:grpSp>
      <p:sp>
        <p:nvSpPr>
          <p:cNvPr id="9" name="Rectangle à coins arrondis 63">
            <a:extLst>
              <a:ext uri="{FF2B5EF4-FFF2-40B4-BE49-F238E27FC236}">
                <a16:creationId xmlns:a16="http://schemas.microsoft.com/office/drawing/2014/main" id="{43343A64-5AA6-DAA0-5154-3A5613B48052}"/>
              </a:ext>
            </a:extLst>
          </p:cNvPr>
          <p:cNvSpPr/>
          <p:nvPr/>
        </p:nvSpPr>
        <p:spPr bwMode="auto">
          <a:xfrm>
            <a:off x="5743578" y="4850839"/>
            <a:ext cx="2928000" cy="720000"/>
          </a:xfrm>
          <a:prstGeom prst="roundRect">
            <a:avLst/>
          </a:prstGeom>
          <a:solidFill>
            <a:schemeClr val="accent1"/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>
              <a:defRPr/>
            </a:pPr>
            <a:endParaRPr lang="fr-FR" sz="1200" kern="0">
              <a:solidFill>
                <a:sysClr val="window" lastClr="FFFFFF"/>
              </a:solidFill>
              <a:cs typeface="Arial" panose="020B06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D99E61A-6D7E-07E8-A018-59C6B741DF43}"/>
              </a:ext>
            </a:extLst>
          </p:cNvPr>
          <p:cNvSpPr/>
          <p:nvPr/>
        </p:nvSpPr>
        <p:spPr>
          <a:xfrm>
            <a:off x="3382502" y="4850839"/>
            <a:ext cx="197743" cy="1945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200">
              <a:solidFill>
                <a:prstClr val="white"/>
              </a:solidFill>
            </a:endParaRPr>
          </a:p>
        </p:txBody>
      </p:sp>
      <p:sp>
        <p:nvSpPr>
          <p:cNvPr id="11" name="ZoneTexte 10">
            <a:extLst>
              <a:ext uri="{FF2B5EF4-FFF2-40B4-BE49-F238E27FC236}">
                <a16:creationId xmlns:a16="http://schemas.microsoft.com/office/drawing/2014/main" id="{818BC1F0-9F2A-7DA7-1912-0DBBFEA2E598}"/>
              </a:ext>
            </a:extLst>
          </p:cNvPr>
          <p:cNvSpPr txBox="1"/>
          <p:nvPr/>
        </p:nvSpPr>
        <p:spPr bwMode="auto">
          <a:xfrm>
            <a:off x="4558032" y="4850839"/>
            <a:ext cx="14801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i="1" kern="0" dirty="0">
                <a:solidFill>
                  <a:srgbClr val="000000"/>
                </a:solidFill>
                <a:cs typeface="Arial" panose="020B0604020202020204" pitchFamily="34" charset="0"/>
              </a:rPr>
              <a:t>x années</a:t>
            </a:r>
          </a:p>
        </p:txBody>
      </p:sp>
      <p:sp>
        <p:nvSpPr>
          <p:cNvPr id="12" name="Rectangle à coins arrondis 15">
            <a:extLst>
              <a:ext uri="{FF2B5EF4-FFF2-40B4-BE49-F238E27FC236}">
                <a16:creationId xmlns:a16="http://schemas.microsoft.com/office/drawing/2014/main" id="{F0CEA574-CAB7-14C8-7743-AF1DD2203220}"/>
              </a:ext>
            </a:extLst>
          </p:cNvPr>
          <p:cNvSpPr/>
          <p:nvPr/>
        </p:nvSpPr>
        <p:spPr bwMode="auto">
          <a:xfrm>
            <a:off x="782643" y="4850839"/>
            <a:ext cx="2928000" cy="720000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fr-FR" sz="1200" kern="0">
              <a:solidFill>
                <a:sysClr val="window" lastClr="FFFFFF"/>
              </a:solidFill>
              <a:cs typeface="Arial" panose="020B0604020202020204" pitchFamily="34" charset="0"/>
            </a:endParaRPr>
          </a:p>
        </p:txBody>
      </p:sp>
      <p:sp>
        <p:nvSpPr>
          <p:cNvPr id="13" name="Chevron 17">
            <a:extLst>
              <a:ext uri="{FF2B5EF4-FFF2-40B4-BE49-F238E27FC236}">
                <a16:creationId xmlns:a16="http://schemas.microsoft.com/office/drawing/2014/main" id="{5468675E-CCA5-4E0F-C508-9947620869D9}"/>
              </a:ext>
            </a:extLst>
          </p:cNvPr>
          <p:cNvSpPr/>
          <p:nvPr/>
        </p:nvSpPr>
        <p:spPr bwMode="auto">
          <a:xfrm>
            <a:off x="3278920" y="4850839"/>
            <a:ext cx="2928000" cy="720000"/>
          </a:xfrm>
          <a:prstGeom prst="chevron">
            <a:avLst/>
          </a:prstGeom>
          <a:solidFill>
            <a:schemeClr val="tx1">
              <a:lumMod val="50000"/>
              <a:lumOff val="5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fr-FR" sz="1200" kern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4" name="ZoneTexte 13">
            <a:extLst>
              <a:ext uri="{FF2B5EF4-FFF2-40B4-BE49-F238E27FC236}">
                <a16:creationId xmlns:a16="http://schemas.microsoft.com/office/drawing/2014/main" id="{C7547BBE-DCD0-DFB8-F9C7-B86F56E3F78C}"/>
              </a:ext>
            </a:extLst>
          </p:cNvPr>
          <p:cNvSpPr txBox="1"/>
          <p:nvPr/>
        </p:nvSpPr>
        <p:spPr bwMode="auto">
          <a:xfrm>
            <a:off x="3677507" y="4985728"/>
            <a:ext cx="213082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b="1" kern="0" dirty="0">
                <a:solidFill>
                  <a:sysClr val="window" lastClr="FFFFFF"/>
                </a:solidFill>
                <a:cs typeface="Arial" panose="020B0604020202020204" pitchFamily="34" charset="0"/>
              </a:rPr>
              <a:t>SAV </a:t>
            </a:r>
          </a:p>
          <a:p>
            <a:pPr algn="ctr">
              <a:defRPr/>
            </a:pPr>
            <a:r>
              <a:rPr lang="fr-FR" sz="1200" b="1" kern="0" dirty="0">
                <a:solidFill>
                  <a:sysClr val="window" lastClr="FFFFFF"/>
                </a:solidFill>
                <a:cs typeface="Arial" panose="020B0604020202020204" pitchFamily="34" charset="0"/>
              </a:rPr>
              <a:t>Gamme X</a:t>
            </a:r>
          </a:p>
        </p:txBody>
      </p:sp>
      <p:sp>
        <p:nvSpPr>
          <p:cNvPr id="15" name="ZoneTexte 14">
            <a:extLst>
              <a:ext uri="{FF2B5EF4-FFF2-40B4-BE49-F238E27FC236}">
                <a16:creationId xmlns:a16="http://schemas.microsoft.com/office/drawing/2014/main" id="{7371D9DA-447B-5C7F-0CF8-1C6FD21D5B96}"/>
              </a:ext>
            </a:extLst>
          </p:cNvPr>
          <p:cNvSpPr txBox="1"/>
          <p:nvPr/>
        </p:nvSpPr>
        <p:spPr bwMode="auto">
          <a:xfrm>
            <a:off x="1196734" y="4985728"/>
            <a:ext cx="2099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b="1" kern="0" dirty="0">
                <a:solidFill>
                  <a:sysClr val="window" lastClr="FFFFFF"/>
                </a:solidFill>
                <a:cs typeface="Arial" panose="020B0604020202020204" pitchFamily="34" charset="0"/>
              </a:rPr>
              <a:t>Commercialisation</a:t>
            </a:r>
          </a:p>
          <a:p>
            <a:pPr>
              <a:defRPr/>
            </a:pPr>
            <a:r>
              <a:rPr lang="fr-FR" sz="1200" b="1" kern="0" dirty="0">
                <a:solidFill>
                  <a:sysClr val="window" lastClr="FFFFFF"/>
                </a:solidFill>
                <a:cs typeface="Arial" panose="020B0604020202020204" pitchFamily="34" charset="0"/>
              </a:rPr>
              <a:t>Tableaux gamme X</a:t>
            </a:r>
          </a:p>
        </p:txBody>
      </p:sp>
      <p:sp>
        <p:nvSpPr>
          <p:cNvPr id="16" name="Chevron 66">
            <a:extLst>
              <a:ext uri="{FF2B5EF4-FFF2-40B4-BE49-F238E27FC236}">
                <a16:creationId xmlns:a16="http://schemas.microsoft.com/office/drawing/2014/main" id="{8F726853-7021-9F9B-D0A0-CE3A0BEE8366}"/>
              </a:ext>
            </a:extLst>
          </p:cNvPr>
          <p:cNvSpPr/>
          <p:nvPr/>
        </p:nvSpPr>
        <p:spPr bwMode="auto">
          <a:xfrm>
            <a:off x="8325504" y="4850839"/>
            <a:ext cx="2928000" cy="720000"/>
          </a:xfrm>
          <a:prstGeom prst="chevron">
            <a:avLst/>
          </a:prstGeom>
          <a:solidFill>
            <a:schemeClr val="accent1">
              <a:lumMod val="40000"/>
              <a:lumOff val="60000"/>
            </a:schemeClr>
          </a:solidFill>
          <a:ln w="25400" cap="flat" cmpd="sng" algn="ctr">
            <a:noFill/>
            <a:prstDash val="solid"/>
          </a:ln>
          <a:effectLst/>
        </p:spPr>
        <p:txBody>
          <a:bodyPr anchor="ctr"/>
          <a:lstStyle/>
          <a:p>
            <a:pPr algn="ctr">
              <a:defRPr/>
            </a:pPr>
            <a:endParaRPr lang="fr-FR" sz="1200" kern="0">
              <a:solidFill>
                <a:sysClr val="windowText" lastClr="000000"/>
              </a:solidFill>
              <a:cs typeface="Arial" panose="020B0604020202020204" pitchFamily="34" charset="0"/>
            </a:endParaRPr>
          </a:p>
        </p:txBody>
      </p:sp>
      <p:sp>
        <p:nvSpPr>
          <p:cNvPr id="17" name="ZoneTexte 16">
            <a:extLst>
              <a:ext uri="{FF2B5EF4-FFF2-40B4-BE49-F238E27FC236}">
                <a16:creationId xmlns:a16="http://schemas.microsoft.com/office/drawing/2014/main" id="{C0858759-D3A1-49F0-CAD8-67A02F933DEE}"/>
              </a:ext>
            </a:extLst>
          </p:cNvPr>
          <p:cNvSpPr txBox="1"/>
          <p:nvPr/>
        </p:nvSpPr>
        <p:spPr bwMode="auto">
          <a:xfrm>
            <a:off x="8717531" y="4985728"/>
            <a:ext cx="218166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fr-FR" sz="1200" b="1" kern="0" dirty="0">
                <a:solidFill>
                  <a:sysClr val="window" lastClr="FFFFFF"/>
                </a:solidFill>
                <a:cs typeface="Arial" panose="020B0604020202020204" pitchFamily="34" charset="0"/>
              </a:rPr>
              <a:t>SAV </a:t>
            </a:r>
          </a:p>
          <a:p>
            <a:pPr algn="ctr">
              <a:defRPr/>
            </a:pPr>
            <a:r>
              <a:rPr lang="fr-FR" sz="1200" b="1" kern="0" dirty="0">
                <a:solidFill>
                  <a:sysClr val="window" lastClr="FFFFFF"/>
                </a:solidFill>
                <a:cs typeface="Arial" panose="020B0604020202020204" pitchFamily="34" charset="0"/>
              </a:rPr>
              <a:t>Gamme Y</a:t>
            </a:r>
          </a:p>
        </p:txBody>
      </p:sp>
      <p:sp>
        <p:nvSpPr>
          <p:cNvPr id="18" name="ZoneTexte 17">
            <a:extLst>
              <a:ext uri="{FF2B5EF4-FFF2-40B4-BE49-F238E27FC236}">
                <a16:creationId xmlns:a16="http://schemas.microsoft.com/office/drawing/2014/main" id="{252AF66E-4D2E-2B4E-AE5D-856E2C4DF14A}"/>
              </a:ext>
            </a:extLst>
          </p:cNvPr>
          <p:cNvSpPr txBox="1"/>
          <p:nvPr/>
        </p:nvSpPr>
        <p:spPr bwMode="auto">
          <a:xfrm>
            <a:off x="6402358" y="4985728"/>
            <a:ext cx="20998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fr-FR" sz="1200" b="1" kern="0" dirty="0">
                <a:solidFill>
                  <a:sysClr val="window" lastClr="FFFFFF"/>
                </a:solidFill>
                <a:cs typeface="Arial" panose="020B0604020202020204" pitchFamily="34" charset="0"/>
              </a:rPr>
              <a:t>Commercialisation</a:t>
            </a:r>
          </a:p>
          <a:p>
            <a:pPr>
              <a:defRPr/>
            </a:pPr>
            <a:r>
              <a:rPr lang="fr-FR" sz="1200" b="1" kern="0" dirty="0">
                <a:solidFill>
                  <a:sysClr val="window" lastClr="FFFFFF"/>
                </a:solidFill>
                <a:cs typeface="Arial" panose="020B0604020202020204" pitchFamily="34" charset="0"/>
              </a:rPr>
              <a:t>Tableaux gamme Y</a:t>
            </a:r>
          </a:p>
        </p:txBody>
      </p:sp>
      <p:grpSp>
        <p:nvGrpSpPr>
          <p:cNvPr id="19" name="Groupe 18">
            <a:extLst>
              <a:ext uri="{FF2B5EF4-FFF2-40B4-BE49-F238E27FC236}">
                <a16:creationId xmlns:a16="http://schemas.microsoft.com/office/drawing/2014/main" id="{BC51A616-4764-0027-3F14-2A16C4EBB9EF}"/>
              </a:ext>
            </a:extLst>
          </p:cNvPr>
          <p:cNvGrpSpPr/>
          <p:nvPr/>
        </p:nvGrpSpPr>
        <p:grpSpPr>
          <a:xfrm>
            <a:off x="5810161" y="5745995"/>
            <a:ext cx="2808150" cy="657282"/>
            <a:chOff x="4283968" y="4095013"/>
            <a:chExt cx="2106112" cy="492961"/>
          </a:xfrm>
        </p:grpSpPr>
        <p:sp>
          <p:nvSpPr>
            <p:cNvPr id="20" name="Ellipse 19">
              <a:extLst>
                <a:ext uri="{FF2B5EF4-FFF2-40B4-BE49-F238E27FC236}">
                  <a16:creationId xmlns:a16="http://schemas.microsoft.com/office/drawing/2014/main" id="{B7737DD1-2B25-618D-5EF3-4EB62BC76E0E}"/>
                </a:ext>
              </a:extLst>
            </p:cNvPr>
            <p:cNvSpPr/>
            <p:nvPr/>
          </p:nvSpPr>
          <p:spPr>
            <a:xfrm>
              <a:off x="4283968" y="4136746"/>
              <a:ext cx="2016224" cy="45122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200">
                <a:solidFill>
                  <a:prstClr val="white"/>
                </a:solidFill>
              </a:endParaRPr>
            </a:p>
          </p:txBody>
        </p:sp>
        <p:sp>
          <p:nvSpPr>
            <p:cNvPr id="21" name="ZoneTexte 20">
              <a:extLst>
                <a:ext uri="{FF2B5EF4-FFF2-40B4-BE49-F238E27FC236}">
                  <a16:creationId xmlns:a16="http://schemas.microsoft.com/office/drawing/2014/main" id="{4356F66E-08B4-13A4-4136-B2C783C8B557}"/>
                </a:ext>
              </a:extLst>
            </p:cNvPr>
            <p:cNvSpPr txBox="1"/>
            <p:nvPr/>
          </p:nvSpPr>
          <p:spPr bwMode="auto">
            <a:xfrm>
              <a:off x="4283968" y="4095013"/>
              <a:ext cx="2106112" cy="486890"/>
            </a:xfrm>
            <a:prstGeom prst="roundRect">
              <a:avLst>
                <a:gd name="adj" fmla="val 50000"/>
              </a:avLst>
            </a:prstGeom>
            <a:solidFill>
              <a:srgbClr val="0070C0"/>
            </a:solidFill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fr-FR" sz="1200" b="1" kern="0" dirty="0">
                  <a:solidFill>
                    <a:schemeClr val="bg1"/>
                  </a:solidFill>
                  <a:cs typeface="Arial" panose="020B0604020202020204" pitchFamily="34" charset="0"/>
                </a:rPr>
                <a:t>Périphériques</a:t>
              </a:r>
            </a:p>
            <a:p>
              <a:pPr algn="ctr">
                <a:defRPr/>
              </a:pPr>
              <a:r>
                <a:rPr lang="fr-FR" sz="1200" b="1" kern="0" dirty="0">
                  <a:solidFill>
                    <a:schemeClr val="bg1"/>
                  </a:solidFill>
                  <a:cs typeface="Arial" panose="020B0604020202020204" pitchFamily="34" charset="0"/>
                </a:rPr>
                <a:t>gamme Y</a:t>
              </a:r>
            </a:p>
          </p:txBody>
        </p:sp>
      </p:grpSp>
      <p:cxnSp>
        <p:nvCxnSpPr>
          <p:cNvPr id="22" name="Connecteur en angle 10">
            <a:extLst>
              <a:ext uri="{FF2B5EF4-FFF2-40B4-BE49-F238E27FC236}">
                <a16:creationId xmlns:a16="http://schemas.microsoft.com/office/drawing/2014/main" id="{8971113A-CCC8-D116-2770-2BB091B77257}"/>
              </a:ext>
            </a:extLst>
          </p:cNvPr>
          <p:cNvCxnSpPr>
            <a:stCxn id="7" idx="6"/>
            <a:endCxn id="9" idx="0"/>
          </p:cNvCxnSpPr>
          <p:nvPr/>
        </p:nvCxnSpPr>
        <p:spPr>
          <a:xfrm>
            <a:off x="3440568" y="4369230"/>
            <a:ext cx="3767009" cy="481609"/>
          </a:xfrm>
          <a:prstGeom prst="bentConnector2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Connecteur en angle 23">
            <a:extLst>
              <a:ext uri="{FF2B5EF4-FFF2-40B4-BE49-F238E27FC236}">
                <a16:creationId xmlns:a16="http://schemas.microsoft.com/office/drawing/2014/main" id="{A82FD35B-5BED-D271-E2C3-08F7F6A60516}"/>
              </a:ext>
            </a:extLst>
          </p:cNvPr>
          <p:cNvCxnSpPr>
            <a:cxnSpLocks/>
            <a:stCxn id="20" idx="2"/>
            <a:endCxn id="13" idx="2"/>
          </p:cNvCxnSpPr>
          <p:nvPr/>
        </p:nvCxnSpPr>
        <p:spPr>
          <a:xfrm rot="10800000">
            <a:off x="4562921" y="5570840"/>
            <a:ext cx="1247241" cy="531619"/>
          </a:xfrm>
          <a:prstGeom prst="bentConnector2">
            <a:avLst/>
          </a:prstGeom>
          <a:ln w="22225">
            <a:solidFill>
              <a:srgbClr val="00A0E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Connecteur droit avec flèche 23">
            <a:extLst>
              <a:ext uri="{FF2B5EF4-FFF2-40B4-BE49-F238E27FC236}">
                <a16:creationId xmlns:a16="http://schemas.microsoft.com/office/drawing/2014/main" id="{83D9FEC6-A73C-0CF0-EC87-E52217AE8191}"/>
              </a:ext>
            </a:extLst>
          </p:cNvPr>
          <p:cNvCxnSpPr>
            <a:stCxn id="7" idx="4"/>
            <a:endCxn id="12" idx="0"/>
          </p:cNvCxnSpPr>
          <p:nvPr/>
        </p:nvCxnSpPr>
        <p:spPr>
          <a:xfrm>
            <a:off x="2246643" y="4670049"/>
            <a:ext cx="0" cy="180791"/>
          </a:xfrm>
          <a:prstGeom prst="straightConnector1">
            <a:avLst/>
          </a:prstGeom>
          <a:ln w="22225">
            <a:solidFill>
              <a:schemeClr val="tx1">
                <a:lumMod val="65000"/>
                <a:lumOff val="35000"/>
              </a:schemeClr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Connecteur droit avec flèche 24">
            <a:extLst>
              <a:ext uri="{FF2B5EF4-FFF2-40B4-BE49-F238E27FC236}">
                <a16:creationId xmlns:a16="http://schemas.microsoft.com/office/drawing/2014/main" id="{E8811240-3234-1494-E116-2E8A4DC4A4F5}"/>
              </a:ext>
            </a:extLst>
          </p:cNvPr>
          <p:cNvCxnSpPr>
            <a:cxnSpLocks/>
            <a:stCxn id="21" idx="0"/>
            <a:endCxn id="9" idx="2"/>
          </p:cNvCxnSpPr>
          <p:nvPr/>
        </p:nvCxnSpPr>
        <p:spPr>
          <a:xfrm flipH="1" flipV="1">
            <a:off x="7207578" y="5570839"/>
            <a:ext cx="6658" cy="175156"/>
          </a:xfrm>
          <a:prstGeom prst="straightConnector1">
            <a:avLst/>
          </a:prstGeom>
          <a:ln w="22225">
            <a:solidFill>
              <a:srgbClr val="00A0E4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Rectangle 25">
            <a:extLst>
              <a:ext uri="{FF2B5EF4-FFF2-40B4-BE49-F238E27FC236}">
                <a16:creationId xmlns:a16="http://schemas.microsoft.com/office/drawing/2014/main" id="{29390AAD-4F9B-9116-A3A0-ECF04D32F1B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9441" y="2442163"/>
            <a:ext cx="7294063" cy="1800656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63500" sx="102000" sy="102000" algn="ctr" rotWithShape="0">
              <a:srgbClr val="002060">
                <a:alpha val="40000"/>
              </a:srgbClr>
            </a:outerShdw>
          </a:effectLst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1333" kern="0" dirty="0">
              <a:solidFill>
                <a:srgbClr val="FFFFFF">
                  <a:lumMod val="95000"/>
                </a:srgbClr>
              </a:solidFill>
              <a:latin typeface="+mj-lt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C9EC788-645E-513E-625E-2B6A3B30CD25}"/>
              </a:ext>
            </a:extLst>
          </p:cNvPr>
          <p:cNvSpPr/>
          <p:nvPr/>
        </p:nvSpPr>
        <p:spPr>
          <a:xfrm>
            <a:off x="3959441" y="2442163"/>
            <a:ext cx="7294063" cy="16921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algn="just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prstClr val="black"/>
                </a:solidFill>
              </a:rPr>
              <a:t>Chubb France met tous les moyens en œuvre pour </a:t>
            </a:r>
            <a:r>
              <a:rPr lang="fr-FR" sz="1333" dirty="0">
                <a:solidFill>
                  <a:srgbClr val="00A0E4"/>
                </a:solidFill>
              </a:rPr>
              <a:t>assurer la disponibilité de ses gammes de produits au minimum 10 ans après leur date d’installation </a:t>
            </a:r>
            <a:r>
              <a:rPr lang="fr-FR" sz="1333" baseline="30000" dirty="0">
                <a:solidFill>
                  <a:srgbClr val="00A0E4"/>
                </a:solidFill>
              </a:rPr>
              <a:t>(1) (2)</a:t>
            </a:r>
            <a:r>
              <a:rPr lang="fr-FR" sz="1333" dirty="0">
                <a:solidFill>
                  <a:srgbClr val="00A0E4"/>
                </a:solidFill>
              </a:rPr>
              <a:t>.</a:t>
            </a:r>
          </a:p>
          <a:p>
            <a:pPr algn="just"/>
            <a:endParaRPr lang="fr-FR" sz="533" dirty="0">
              <a:solidFill>
                <a:prstClr val="black"/>
              </a:solidFill>
            </a:endParaRPr>
          </a:p>
          <a:p>
            <a:pPr marL="228594" indent="-228594" algn="just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prstClr val="black"/>
                </a:solidFill>
              </a:rPr>
              <a:t>En cas d’obsolescence des composants, Chubb France propose des solutions fonctionnellement équivalentes. </a:t>
            </a:r>
          </a:p>
          <a:p>
            <a:pPr algn="just"/>
            <a:endParaRPr lang="fr-FR" sz="533" dirty="0">
              <a:solidFill>
                <a:prstClr val="black"/>
              </a:solidFill>
            </a:endParaRPr>
          </a:p>
          <a:p>
            <a:pPr marL="228594" indent="-228594" algn="just">
              <a:buFont typeface="Wingdings" panose="05000000000000000000" pitchFamily="2" charset="2"/>
              <a:buChar char="§"/>
            </a:pPr>
            <a:r>
              <a:rPr lang="fr-FR" sz="1333" dirty="0">
                <a:solidFill>
                  <a:prstClr val="black"/>
                </a:solidFill>
              </a:rPr>
              <a:t>Chubb France dispose des moyens techniques et réglementaires permettant la modernisation en douceur des installations des gammes précédentes vers les gammes de commercialisation courante (Optima Résonance, INfluence</a:t>
            </a:r>
            <a:r>
              <a:rPr lang="fr-FR" sz="1333" baseline="30000" dirty="0">
                <a:solidFill>
                  <a:prstClr val="black"/>
                </a:solidFill>
              </a:rPr>
              <a:t>(3)</a:t>
            </a:r>
            <a:r>
              <a:rPr lang="fr-FR" sz="1333" dirty="0">
                <a:solidFill>
                  <a:prstClr val="black"/>
                </a:solidFill>
              </a:rPr>
              <a:t>).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56E1C5A6-FE84-EE10-2CC0-56BE5B3967A8}"/>
              </a:ext>
            </a:extLst>
          </p:cNvPr>
          <p:cNvSpPr/>
          <p:nvPr/>
        </p:nvSpPr>
        <p:spPr>
          <a:xfrm>
            <a:off x="8671578" y="5784423"/>
            <a:ext cx="3086568" cy="5230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fr-FR" sz="933" i="1" kern="0" baseline="3000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(1) </a:t>
            </a:r>
            <a:r>
              <a:rPr lang="fr-FR" sz="933" i="1" kern="0" dirty="0">
                <a:solidFill>
                  <a:schemeClr val="tx1">
                    <a:lumMod val="50000"/>
                    <a:lumOff val="50000"/>
                  </a:schemeClr>
                </a:solidFill>
                <a:cs typeface="Arial" panose="020B0604020202020204" pitchFamily="34" charset="0"/>
              </a:rPr>
              <a:t>Sauf cas de force majeure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933" i="1" kern="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(2)</a:t>
            </a:r>
            <a:r>
              <a:rPr lang="fr-FR" sz="933" i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Voir le document 9001888 Rév.0 « Cycle de vie »</a:t>
            </a:r>
          </a:p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933" i="1" kern="0" baseline="300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(3)</a:t>
            </a:r>
            <a:r>
              <a:rPr lang="fr-FR" sz="933" i="1" kern="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bilan auprès de votre chargé de clientèle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9FBA57F-B002-8EF8-1509-9819B6DB1DF5}"/>
              </a:ext>
            </a:extLst>
          </p:cNvPr>
          <p:cNvSpPr/>
          <p:nvPr/>
        </p:nvSpPr>
        <p:spPr>
          <a:xfrm>
            <a:off x="164610" y="667901"/>
            <a:ext cx="806526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Les bases du programme OPTIMA Evolution de Chubb France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20BA1929-CDDC-7E10-38F8-AF18B425E3D4}"/>
              </a:ext>
            </a:extLst>
          </p:cNvPr>
          <p:cNvSpPr txBox="1"/>
          <p:nvPr/>
        </p:nvSpPr>
        <p:spPr>
          <a:xfrm>
            <a:off x="292962" y="1583620"/>
            <a:ext cx="114651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fr-FR" b="1" dirty="0">
                <a:solidFill>
                  <a:srgbClr val="005FAB"/>
                </a:solidFill>
              </a:rPr>
              <a:t>Éléments de modernisation - Le cycle de vie des installations </a:t>
            </a:r>
          </a:p>
        </p:txBody>
      </p:sp>
    </p:spTree>
    <p:extLst>
      <p:ext uri="{BB962C8B-B14F-4D97-AF65-F5344CB8AC3E}">
        <p14:creationId xmlns:p14="http://schemas.microsoft.com/office/powerpoint/2010/main" val="286587709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AE18F6E6-A4A7-1BAC-344A-392656BCDA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2" r="22262"/>
          <a:stretch>
            <a:fillRect/>
          </a:stretch>
        </p:blipFill>
        <p:spPr/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B437BE0C-74E1-E058-A3D5-45444D17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Modernisation d’un système </a:t>
            </a:r>
            <a:b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de détection incendie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2A06B9-5DBD-73B5-7BCD-3F64998A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64</a:t>
            </a:fld>
            <a:endParaRPr lang="en-US"/>
          </a:p>
        </p:txBody>
      </p:sp>
      <p:pic>
        <p:nvPicPr>
          <p:cNvPr id="18" name="Espace réservé du contenu 17">
            <a:extLst>
              <a:ext uri="{FF2B5EF4-FFF2-40B4-BE49-F238E27FC236}">
                <a16:creationId xmlns:a16="http://schemas.microsoft.com/office/drawing/2014/main" id="{7DAFBEEB-BBB6-E15E-EAAF-23BAC4A9E6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350" y="1943933"/>
            <a:ext cx="5362575" cy="3694034"/>
          </a:xfrm>
        </p:spPr>
      </p:pic>
    </p:spTree>
    <p:extLst>
      <p:ext uri="{BB962C8B-B14F-4D97-AF65-F5344CB8AC3E}">
        <p14:creationId xmlns:p14="http://schemas.microsoft.com/office/powerpoint/2010/main" val="1099141990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CC2A92DF-7C00-A896-7E0A-6AC67F1085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A0BB4175-DC4F-3DEB-3759-EB740BE5A9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65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B420E15-26ED-7268-B1DB-B47C875FBA93}"/>
              </a:ext>
            </a:extLst>
          </p:cNvPr>
          <p:cNvSpPr/>
          <p:nvPr/>
        </p:nvSpPr>
        <p:spPr>
          <a:xfrm>
            <a:off x="164610" y="667901"/>
            <a:ext cx="8063333" cy="7853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Modernisation d’un système de détection incendie    </a:t>
            </a:r>
          </a:p>
          <a:p>
            <a:pPr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Extensions, modernisations : quelles sont les exigences normatives ? 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33F9048-07FB-8385-1003-54B94A7721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39" y="2805027"/>
            <a:ext cx="4286165" cy="345009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BB73B7F5-DC05-F826-4185-6DA414238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16" y="2828027"/>
            <a:ext cx="4210801" cy="3428872"/>
          </a:xfrm>
          <a:prstGeom prst="rect">
            <a:avLst/>
          </a:prstGeom>
          <a:ln>
            <a:solidFill>
              <a:schemeClr val="accent1">
                <a:shade val="95000"/>
                <a:satMod val="105000"/>
              </a:schemeClr>
            </a:solidFill>
          </a:ln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541FC87D-79E5-022C-3A07-0179ADEA0960}"/>
              </a:ext>
            </a:extLst>
          </p:cNvPr>
          <p:cNvSpPr/>
          <p:nvPr/>
        </p:nvSpPr>
        <p:spPr>
          <a:xfrm>
            <a:off x="143340" y="2171024"/>
            <a:ext cx="8592976" cy="5025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333" b="1" dirty="0">
                <a:solidFill>
                  <a:schemeClr val="accent2">
                    <a:lumMod val="75000"/>
                  </a:schemeClr>
                </a:solidFill>
              </a:rPr>
              <a:t>Exigences ECS / SDI </a:t>
            </a:r>
            <a:r>
              <a:rPr lang="fr-FR" sz="1333" dirty="0">
                <a:solidFill>
                  <a:prstClr val="black"/>
                </a:solidFill>
              </a:rPr>
              <a:t>: Commission AFNOR S 61 D - Systèmes de détection d'incendie </a:t>
            </a:r>
          </a:p>
          <a:p>
            <a:pPr algn="ctr"/>
            <a:r>
              <a:rPr lang="fr-FR" sz="1333" dirty="0">
                <a:solidFill>
                  <a:prstClr val="black"/>
                </a:solidFill>
              </a:rPr>
              <a:t>(Document N 617 du 5 juillet 2013.)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B1DA46E9-106E-FB31-C5C5-29D62004F5A0}"/>
              </a:ext>
            </a:extLst>
          </p:cNvPr>
          <p:cNvSpPr txBox="1"/>
          <p:nvPr/>
        </p:nvSpPr>
        <p:spPr>
          <a:xfrm>
            <a:off x="8987119" y="2828027"/>
            <a:ext cx="2858724" cy="707694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just"/>
            <a:r>
              <a:rPr lang="fr-FR" sz="1333" dirty="0">
                <a:solidFill>
                  <a:prstClr val="black"/>
                </a:solidFill>
              </a:rPr>
              <a:t>Le comité Afnor n’a pas statué sur ces principes pour les SMSI (CMSI, liaisons, DAS, DCT, …).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760E7488-AA33-E8D9-0D98-260118A2029C}"/>
              </a:ext>
            </a:extLst>
          </p:cNvPr>
          <p:cNvGrpSpPr/>
          <p:nvPr/>
        </p:nvGrpSpPr>
        <p:grpSpPr>
          <a:xfrm>
            <a:off x="8880309" y="4149668"/>
            <a:ext cx="3062387" cy="1980057"/>
            <a:chOff x="6876256" y="1523568"/>
            <a:chExt cx="2296790" cy="1485043"/>
          </a:xfrm>
        </p:grpSpPr>
        <p:sp>
          <p:nvSpPr>
            <p:cNvPr id="10" name="ZoneTexte 9">
              <a:extLst>
                <a:ext uri="{FF2B5EF4-FFF2-40B4-BE49-F238E27FC236}">
                  <a16:creationId xmlns:a16="http://schemas.microsoft.com/office/drawing/2014/main" id="{521DE191-BF63-EE36-5BA9-9D6B06117B0E}"/>
                </a:ext>
              </a:extLst>
            </p:cNvPr>
            <p:cNvSpPr txBox="1"/>
            <p:nvPr/>
          </p:nvSpPr>
          <p:spPr>
            <a:xfrm>
              <a:off x="6956363" y="2016320"/>
              <a:ext cx="2136577" cy="992291"/>
            </a:xfrm>
            <a:prstGeom prst="rect">
              <a:avLst/>
            </a:prstGeom>
            <a:solidFill>
              <a:schemeClr val="accent2">
                <a:lumMod val="60000"/>
                <a:lumOff val="40000"/>
              </a:schemeClr>
            </a:solidFill>
          </p:spPr>
          <p:txBody>
            <a:bodyPr wrap="square">
              <a:spAutoFit/>
            </a:bodyPr>
            <a:lstStyle/>
            <a:p>
              <a:pPr algn="just"/>
              <a:r>
                <a:rPr lang="fr-FR" sz="1333" dirty="0">
                  <a:solidFill>
                    <a:schemeClr val="accent2">
                      <a:lumMod val="50000"/>
                    </a:schemeClr>
                  </a:solidFill>
                </a:rPr>
                <a:t> « L'ajout de tout équipement dans l'installation est considéré comme une modification et donc traité par un installateur dans le cadre des normes d'installation des normes NF S 61-970 et NF S 61-932. »</a:t>
              </a:r>
            </a:p>
          </p:txBody>
        </p:sp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7B9CE120-E51C-E0BC-DE6B-F688A7CC7E33}"/>
                </a:ext>
              </a:extLst>
            </p:cNvPr>
            <p:cNvSpPr/>
            <p:nvPr/>
          </p:nvSpPr>
          <p:spPr>
            <a:xfrm>
              <a:off x="6876256" y="1523568"/>
              <a:ext cx="2296790" cy="37693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fr-FR" sz="1333" b="1" dirty="0">
                  <a:solidFill>
                    <a:schemeClr val="accent2">
                      <a:lumMod val="75000"/>
                    </a:schemeClr>
                  </a:solidFill>
                </a:rPr>
                <a:t>Exigences maintenance </a:t>
              </a:r>
            </a:p>
            <a:p>
              <a:pPr algn="ctr"/>
              <a:r>
                <a:rPr lang="fr-FR" sz="1333" dirty="0"/>
                <a:t>NF S61-933 (déc. 2022) – Extrait (</a:t>
              </a:r>
              <a:r>
                <a:rPr lang="fr-FR" sz="1333" dirty="0">
                  <a:latin typeface="Arial" panose="020B0604020202020204" pitchFamily="34" charset="0"/>
                  <a:cs typeface="Arial" panose="020B0604020202020204" pitchFamily="34" charset="0"/>
                </a:rPr>
                <a:t>§</a:t>
              </a:r>
              <a:r>
                <a:rPr lang="fr-FR" sz="1333" dirty="0"/>
                <a:t>1)</a:t>
              </a:r>
            </a:p>
          </p:txBody>
        </p: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275A39CE-8CAF-F4F0-4190-C7B1EA2A4EE9}"/>
              </a:ext>
            </a:extLst>
          </p:cNvPr>
          <p:cNvSpPr/>
          <p:nvPr/>
        </p:nvSpPr>
        <p:spPr>
          <a:xfrm>
            <a:off x="8885287" y="2171025"/>
            <a:ext cx="3062387" cy="502573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algn="ctr"/>
            <a:r>
              <a:rPr lang="fr-FR" sz="1333" b="1" dirty="0">
                <a:solidFill>
                  <a:schemeClr val="accent2">
                    <a:lumMod val="75000"/>
                  </a:schemeClr>
                </a:solidFill>
              </a:rPr>
              <a:t>Exigences CMSI / SMSI </a:t>
            </a:r>
          </a:p>
          <a:p>
            <a:pPr algn="ctr"/>
            <a:endParaRPr lang="fr-FR" sz="1333" dirty="0"/>
          </a:p>
        </p:txBody>
      </p:sp>
    </p:spTree>
    <p:extLst>
      <p:ext uri="{BB962C8B-B14F-4D97-AF65-F5344CB8AC3E}">
        <p14:creationId xmlns:p14="http://schemas.microsoft.com/office/powerpoint/2010/main" val="48575753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47F25E6D-F2EA-4F79-BA03-AC087FB6FD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9" y="100265"/>
            <a:ext cx="8977480" cy="699262"/>
          </a:xfrm>
        </p:spPr>
        <p:txBody>
          <a:bodyPr>
            <a:normAutofit/>
          </a:bodyPr>
          <a:lstStyle/>
          <a:p>
            <a:pPr defTabSz="914377">
              <a:spcBef>
                <a:spcPts val="0"/>
              </a:spcBef>
            </a:pP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3E2DDC2-1F51-4475-8F36-9C50633175C1}"/>
              </a:ext>
            </a:extLst>
          </p:cNvPr>
          <p:cNvSpPr/>
          <p:nvPr/>
        </p:nvSpPr>
        <p:spPr>
          <a:xfrm>
            <a:off x="164609" y="1316768"/>
            <a:ext cx="7311696" cy="416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pt-BR" sz="1600" b="1" dirty="0">
                <a:solidFill>
                  <a:schemeClr val="accent1"/>
                </a:solidFill>
              </a:rPr>
              <a:t>De Activa 256/1000 .... 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23C8A0E-117D-1E3E-CDE2-E4849DA4A6D3}"/>
              </a:ext>
            </a:extLst>
          </p:cNvPr>
          <p:cNvSpPr/>
          <p:nvPr/>
        </p:nvSpPr>
        <p:spPr>
          <a:xfrm>
            <a:off x="164610" y="667901"/>
            <a:ext cx="805778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Modernisation d’un système de détection incendie</a:t>
            </a:r>
            <a:endParaRPr lang="pt-B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BB3F763B-2734-AC41-0197-898E3E56D77A}"/>
              </a:ext>
            </a:extLst>
          </p:cNvPr>
          <p:cNvGrpSpPr/>
          <p:nvPr/>
        </p:nvGrpSpPr>
        <p:grpSpPr>
          <a:xfrm>
            <a:off x="746974" y="2046406"/>
            <a:ext cx="6278967" cy="1511109"/>
            <a:chOff x="407089" y="4790186"/>
            <a:chExt cx="6278967" cy="1511109"/>
          </a:xfrm>
        </p:grpSpPr>
        <p:pic>
          <p:nvPicPr>
            <p:cNvPr id="5" name="Picture 3">
              <a:extLst>
                <a:ext uri="{FF2B5EF4-FFF2-40B4-BE49-F238E27FC236}">
                  <a16:creationId xmlns:a16="http://schemas.microsoft.com/office/drawing/2014/main" id="{F0125341-3A58-8F27-8672-6B15435C2BE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 cstate="email"/>
            <a:srcRect r="14710"/>
            <a:stretch/>
          </p:blipFill>
          <p:spPr bwMode="auto">
            <a:xfrm>
              <a:off x="3095702" y="5231264"/>
              <a:ext cx="3590354" cy="83969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6" name="Picture 18">
              <a:extLst>
                <a:ext uri="{FF2B5EF4-FFF2-40B4-BE49-F238E27FC236}">
                  <a16:creationId xmlns:a16="http://schemas.microsoft.com/office/drawing/2014/main" id="{EA527980-42D1-42CF-7D60-ADC1C6DF318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407089" y="4790186"/>
              <a:ext cx="2688613" cy="151110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</p:pic>
      </p:grpSp>
    </p:spTree>
    <p:extLst>
      <p:ext uri="{BB962C8B-B14F-4D97-AF65-F5344CB8AC3E}">
        <p14:creationId xmlns:p14="http://schemas.microsoft.com/office/powerpoint/2010/main" val="42408647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Rectangle 25">
            <a:extLst>
              <a:ext uri="{FF2B5EF4-FFF2-40B4-BE49-F238E27FC236}">
                <a16:creationId xmlns:a16="http://schemas.microsoft.com/office/drawing/2014/main" id="{B61F2264-5D87-4A9C-A9D4-DBEFFE4BC31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64" y="3544526"/>
            <a:ext cx="3943483" cy="152116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3" name="Rectangle 25"/>
          <p:cNvSpPr>
            <a:spLocks noChangeArrowheads="1"/>
          </p:cNvSpPr>
          <p:nvPr/>
        </p:nvSpPr>
        <p:spPr bwMode="auto">
          <a:xfrm>
            <a:off x="8058671" y="2081941"/>
            <a:ext cx="3943477" cy="1143000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7458D5D3-21A1-4996-A6D8-22C3DA7E0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9" y="100265"/>
            <a:ext cx="8977480" cy="699262"/>
          </a:xfrm>
        </p:spPr>
        <p:txBody>
          <a:bodyPr>
            <a:normAutofit/>
          </a:bodyPr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E9A0C22-FBD5-4C8F-97F1-57AAA9023EFA}"/>
              </a:ext>
            </a:extLst>
          </p:cNvPr>
          <p:cNvSpPr/>
          <p:nvPr/>
        </p:nvSpPr>
        <p:spPr>
          <a:xfrm>
            <a:off x="164609" y="1316768"/>
            <a:ext cx="7311697" cy="416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pt-BR" sz="1600" b="1" dirty="0">
                <a:solidFill>
                  <a:schemeClr val="accent1"/>
                </a:solidFill>
              </a:rPr>
              <a:t>... à UTI.COM - 1</a:t>
            </a:r>
            <a:r>
              <a:rPr lang="pt-BR" sz="1600" b="1" baseline="30000" dirty="0">
                <a:solidFill>
                  <a:schemeClr val="accent1"/>
                </a:solidFill>
              </a:rPr>
              <a:t>ère</a:t>
            </a:r>
            <a:r>
              <a:rPr lang="pt-BR" sz="1600" b="1" dirty="0">
                <a:solidFill>
                  <a:schemeClr val="accent1"/>
                </a:solidFill>
              </a:rPr>
              <a:t> phase</a:t>
            </a:r>
          </a:p>
        </p:txBody>
      </p:sp>
      <p:sp>
        <p:nvSpPr>
          <p:cNvPr id="40" name="ZoneTexte 39">
            <a:extLst>
              <a:ext uri="{FF2B5EF4-FFF2-40B4-BE49-F238E27FC236}">
                <a16:creationId xmlns:a16="http://schemas.microsoft.com/office/drawing/2014/main" id="{98FFD515-74C7-478C-B846-CC3FC01168EB}"/>
              </a:ext>
            </a:extLst>
          </p:cNvPr>
          <p:cNvSpPr txBox="1"/>
          <p:nvPr/>
        </p:nvSpPr>
        <p:spPr>
          <a:xfrm flipH="1">
            <a:off x="3062638" y="3341443"/>
            <a:ext cx="3722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/>
                <a:cs typeface="Arial" charset="0"/>
              </a:rPr>
              <a:t>Basculement par phase de points et lignes de détection trop anciennes</a:t>
            </a:r>
          </a:p>
        </p:txBody>
      </p:sp>
      <p:sp>
        <p:nvSpPr>
          <p:cNvPr id="35" name="ZoneTexte 34">
            <a:extLst>
              <a:ext uri="{FF2B5EF4-FFF2-40B4-BE49-F238E27FC236}">
                <a16:creationId xmlns:a16="http://schemas.microsoft.com/office/drawing/2014/main" id="{A0FBD805-D6DF-4C46-8700-19BD2476849D}"/>
              </a:ext>
            </a:extLst>
          </p:cNvPr>
          <p:cNvSpPr txBox="1"/>
          <p:nvPr/>
        </p:nvSpPr>
        <p:spPr>
          <a:xfrm>
            <a:off x="8058671" y="2081942"/>
            <a:ext cx="394347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srgbClr val="1F497D"/>
                </a:solidFill>
                <a:latin typeface="Arial"/>
                <a:cs typeface="Arial" charset="0"/>
              </a:rPr>
              <a:t>Reprise temporaire de l’existant</a:t>
            </a:r>
          </a:p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i="1" dirty="0">
                <a:solidFill>
                  <a:srgbClr val="1F497D"/>
                </a:solidFill>
                <a:latin typeface="Arial"/>
                <a:cs typeface="Arial" charset="0"/>
              </a:rPr>
              <a:t>      (Associativité des détecteurs et   </a:t>
            </a:r>
          </a:p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i="1" dirty="0">
                <a:solidFill>
                  <a:srgbClr val="1F497D"/>
                </a:solidFill>
                <a:latin typeface="Arial"/>
                <a:cs typeface="Arial" charset="0"/>
              </a:rPr>
              <a:t>       déclencheurs existants avec le nouveau </a:t>
            </a:r>
          </a:p>
          <a:p>
            <a:pPr defTabSz="914377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fr-FR" sz="1200" i="1" dirty="0">
                <a:solidFill>
                  <a:srgbClr val="1F497D"/>
                </a:solidFill>
                <a:latin typeface="Arial"/>
                <a:cs typeface="Arial" charset="0"/>
              </a:rPr>
              <a:t>       tableau ECS)</a:t>
            </a:r>
          </a:p>
        </p:txBody>
      </p:sp>
      <p:sp>
        <p:nvSpPr>
          <p:cNvPr id="38" name="ZoneTexte 37">
            <a:extLst>
              <a:ext uri="{FF2B5EF4-FFF2-40B4-BE49-F238E27FC236}">
                <a16:creationId xmlns:a16="http://schemas.microsoft.com/office/drawing/2014/main" id="{A6AC9E43-8C4D-4FA2-96E2-5C21EAE48C81}"/>
              </a:ext>
            </a:extLst>
          </p:cNvPr>
          <p:cNvSpPr txBox="1"/>
          <p:nvPr/>
        </p:nvSpPr>
        <p:spPr>
          <a:xfrm>
            <a:off x="8058664" y="3548411"/>
            <a:ext cx="3943483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srgbClr val="1F497D"/>
                </a:solidFill>
                <a:latin typeface="Arial"/>
                <a:cs typeface="Arial" charset="0"/>
              </a:rPr>
              <a:t>Bilan de câblage</a:t>
            </a:r>
          </a:p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200" dirty="0">
              <a:solidFill>
                <a:srgbClr val="1F497D"/>
              </a:solidFill>
              <a:latin typeface="Arial"/>
              <a:cs typeface="Arial" charset="0"/>
            </a:endParaRPr>
          </a:p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srgbClr val="1F497D"/>
                </a:solidFill>
                <a:latin typeface="Arial"/>
                <a:cs typeface="Arial" charset="0"/>
              </a:rPr>
              <a:t>Evaluation de reprise des lignes de détection existantes</a:t>
            </a:r>
          </a:p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200" dirty="0">
              <a:solidFill>
                <a:srgbClr val="1F497D"/>
              </a:solidFill>
              <a:latin typeface="Arial"/>
              <a:cs typeface="Arial" charset="0"/>
            </a:endParaRPr>
          </a:p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srgbClr val="1F497D"/>
                </a:solidFill>
                <a:latin typeface="Arial"/>
                <a:cs typeface="Arial" charset="0"/>
              </a:rPr>
              <a:t>Évaluation de la possibilité d’effectuer les modifications par tranches de travaux</a:t>
            </a:r>
          </a:p>
        </p:txBody>
      </p:sp>
      <p:grpSp>
        <p:nvGrpSpPr>
          <p:cNvPr id="6" name="Groupe 5">
            <a:extLst>
              <a:ext uri="{FF2B5EF4-FFF2-40B4-BE49-F238E27FC236}">
                <a16:creationId xmlns:a16="http://schemas.microsoft.com/office/drawing/2014/main" id="{5F7E9E2D-AB09-43C5-BC2F-658E8D50B926}"/>
              </a:ext>
            </a:extLst>
          </p:cNvPr>
          <p:cNvGrpSpPr/>
          <p:nvPr/>
        </p:nvGrpSpPr>
        <p:grpSpPr>
          <a:xfrm>
            <a:off x="746974" y="2046406"/>
            <a:ext cx="5906023" cy="2723336"/>
            <a:chOff x="560231" y="1413345"/>
            <a:chExt cx="4429518" cy="2042502"/>
          </a:xfrm>
        </p:grpSpPr>
        <p:grpSp>
          <p:nvGrpSpPr>
            <p:cNvPr id="8" name="Groupe 7">
              <a:extLst>
                <a:ext uri="{FF2B5EF4-FFF2-40B4-BE49-F238E27FC236}">
                  <a16:creationId xmlns:a16="http://schemas.microsoft.com/office/drawing/2014/main" id="{091DCCEF-F31A-483E-B0D7-51A6570C058E}"/>
                </a:ext>
              </a:extLst>
            </p:cNvPr>
            <p:cNvGrpSpPr/>
            <p:nvPr/>
          </p:nvGrpSpPr>
          <p:grpSpPr>
            <a:xfrm>
              <a:off x="2057668" y="1744153"/>
              <a:ext cx="2932081" cy="1711694"/>
              <a:chOff x="2743557" y="2325536"/>
              <a:chExt cx="3909440" cy="2282259"/>
            </a:xfrm>
          </p:grpSpPr>
          <p:pic>
            <p:nvPicPr>
              <p:cNvPr id="34" name="Picture 3"/>
              <p:cNvPicPr>
                <a:picLocks noChangeAspect="1" noChangeArrowheads="1"/>
              </p:cNvPicPr>
              <p:nvPr/>
            </p:nvPicPr>
            <p:blipFill rotWithShape="1">
              <a:blip r:embed="rId3" cstate="email"/>
              <a:srcRect r="14710"/>
              <a:stretch/>
            </p:blipFill>
            <p:spPr bwMode="auto">
              <a:xfrm>
                <a:off x="3062643" y="2325536"/>
                <a:ext cx="3590354" cy="839694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</p:pic>
          <p:grpSp>
            <p:nvGrpSpPr>
              <p:cNvPr id="13" name="Groupe 12"/>
              <p:cNvGrpSpPr/>
              <p:nvPr/>
            </p:nvGrpSpPr>
            <p:grpSpPr>
              <a:xfrm flipH="1">
                <a:off x="2743557" y="3726537"/>
                <a:ext cx="3880864" cy="881258"/>
                <a:chOff x="4628827" y="4391745"/>
                <a:chExt cx="3424904" cy="881258"/>
              </a:xfrm>
            </p:grpSpPr>
            <p:grpSp>
              <p:nvGrpSpPr>
                <p:cNvPr id="15" name="Groupe 141"/>
                <p:cNvGrpSpPr/>
                <p:nvPr/>
              </p:nvGrpSpPr>
              <p:grpSpPr>
                <a:xfrm>
                  <a:off x="4628827" y="4413016"/>
                  <a:ext cx="3424904" cy="789301"/>
                  <a:chOff x="3962400" y="5311918"/>
                  <a:chExt cx="3424904" cy="789301"/>
                </a:xfrm>
              </p:grpSpPr>
              <p:grpSp>
                <p:nvGrpSpPr>
                  <p:cNvPr id="28" name="Groupe 97"/>
                  <p:cNvGrpSpPr/>
                  <p:nvPr/>
                </p:nvGrpSpPr>
                <p:grpSpPr>
                  <a:xfrm>
                    <a:off x="3962400" y="5311918"/>
                    <a:ext cx="3424904" cy="789301"/>
                    <a:chOff x="138984" y="5805264"/>
                    <a:chExt cx="3424904" cy="803166"/>
                  </a:xfrm>
                </p:grpSpPr>
                <p:sp>
                  <p:nvSpPr>
                    <p:cNvPr id="31" name="Forme en L 30"/>
                    <p:cNvSpPr/>
                    <p:nvPr/>
                  </p:nvSpPr>
                  <p:spPr>
                    <a:xfrm rot="10800000" flipV="1">
                      <a:off x="138984" y="5805264"/>
                      <a:ext cx="3424904" cy="576064"/>
                    </a:xfrm>
                    <a:prstGeom prst="corner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fr-FR" sz="1400">
                        <a:solidFill>
                          <a:srgbClr val="002060"/>
                        </a:solidFill>
                        <a:latin typeface="Arial"/>
                      </a:endParaRPr>
                    </a:p>
                  </p:txBody>
                </p:sp>
                <p:pic>
                  <p:nvPicPr>
                    <p:cNvPr id="32" name="Picture 2" descr="D:\documents\Chubb\Gamme Résonance\RésonancePhotos\Images EPS\I.Scan+O.ep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979712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3" name="Picture 2" descr="D:\documents\Chubb\Gamme Résonance\RésonancePhotos\Images EPS\I.Scan+O.ep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4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555776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29" name="Picture 2" descr="D:\documents\Chubb\Gamme Résonance\RésonancePhotos\Images EPS\I.Scan+O.eps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6379515" y="5440119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0" name="Picture 2" descr="D:\documents\Chubb\Gamme Résonance\RésonancePhotos\Images EPS\I.Scan+O.eps"/>
                  <p:cNvPicPr>
                    <a:picLocks noChangeAspect="1" noChangeArrowheads="1"/>
                  </p:cNvPicPr>
                  <p:nvPr/>
                </p:nvPicPr>
                <p:blipFill>
                  <a:blip r:embed="rId4" cstate="print"/>
                  <a:srcRect/>
                  <a:stretch>
                    <a:fillRect/>
                  </a:stretch>
                </p:blipFill>
                <p:spPr bwMode="auto">
                  <a:xfrm>
                    <a:off x="5776771" y="5428183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8" name="Picture 2" descr="D:\documents\Chubb\Gamme Résonance\RésonancePhotos\Images EPS\I.Scan+O.eps"/>
                <p:cNvPicPr>
                  <a:picLocks noChangeAspect="1" noChangeArrowheads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284958" y="4529281"/>
                  <a:ext cx="360040" cy="293947"/>
                </a:xfrm>
                <a:prstGeom prst="rect">
                  <a:avLst/>
                </a:prstGeom>
                <a:noFill/>
              </p:spPr>
            </p:pic>
            <p:sp>
              <p:nvSpPr>
                <p:cNvPr id="21" name="Ellipse 20"/>
                <p:cNvSpPr/>
                <p:nvPr/>
              </p:nvSpPr>
              <p:spPr bwMode="auto">
                <a:xfrm>
                  <a:off x="4750747" y="4496058"/>
                  <a:ext cx="426720" cy="685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14377" fontAlgn="base">
                    <a:spcBef>
                      <a:spcPct val="30000"/>
                    </a:spcBef>
                    <a:spcAft>
                      <a:spcPct val="0"/>
                    </a:spcAft>
                  </a:pPr>
                  <a:endParaRPr lang="fr-FR" sz="1400">
                    <a:solidFill>
                      <a:srgbClr val="002060"/>
                    </a:solidFill>
                    <a:latin typeface="Arial"/>
                    <a:cs typeface="Arial" pitchFamily="34" charset="0"/>
                  </a:endParaRPr>
                </a:p>
              </p:txBody>
            </p:sp>
            <p:pic>
              <p:nvPicPr>
                <p:cNvPr id="23" name="Image 34" descr="PH348211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821684" y="4391745"/>
                  <a:ext cx="393135" cy="4023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Image 35" descr="PH311411.jpg"/>
                <p:cNvPicPr>
                  <a:picLocks noChangeAspect="1"/>
                </p:cNvPicPr>
                <p:nvPr/>
              </p:nvPicPr>
              <p:blipFill>
                <a:blip r:embed="rId6" cstate="print"/>
                <a:srcRect/>
                <a:stretch>
                  <a:fillRect/>
                </a:stretch>
              </p:blipFill>
              <p:spPr bwMode="auto">
                <a:xfrm>
                  <a:off x="5839066" y="4831498"/>
                  <a:ext cx="418863" cy="4415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43" name="Picture 3" descr="D:\documents\Chubb\Gamme Résonance\RésonancePhotos\Photos Résonance Optima\UTI.Com-ECS_Optima.png">
              <a:extLst>
                <a:ext uri="{FF2B5EF4-FFF2-40B4-BE49-F238E27FC236}">
                  <a16:creationId xmlns:a16="http://schemas.microsoft.com/office/drawing/2014/main" id="{73D3FD73-F198-49C0-B7A4-2710530C106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0231" y="1413345"/>
              <a:ext cx="1777261" cy="1987764"/>
            </a:xfrm>
            <a:prstGeom prst="rect">
              <a:avLst/>
            </a:prstGeom>
            <a:noFill/>
          </p:spPr>
        </p:pic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4909702F-F26E-5392-EFDE-7B3C1BD3AA23}"/>
              </a:ext>
            </a:extLst>
          </p:cNvPr>
          <p:cNvSpPr/>
          <p:nvPr/>
        </p:nvSpPr>
        <p:spPr>
          <a:xfrm>
            <a:off x="164610" y="667901"/>
            <a:ext cx="805778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Modernisation d’un système de détection incendie</a:t>
            </a:r>
            <a:endParaRPr lang="pt-B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03F696D-0850-AFBA-43BF-392CA4B6C7A1}"/>
              </a:ext>
            </a:extLst>
          </p:cNvPr>
          <p:cNvSpPr/>
          <p:nvPr/>
        </p:nvSpPr>
        <p:spPr>
          <a:xfrm>
            <a:off x="320484" y="5469635"/>
            <a:ext cx="50049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700" i="1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Les modernisations doivent se conformer aux exigences réglementaires et normatives applicables au cas par cas.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986E17C-D70D-1DD9-C903-B87AD9C4D6A4}"/>
              </a:ext>
            </a:extLst>
          </p:cNvPr>
          <p:cNvSpPr/>
          <p:nvPr/>
        </p:nvSpPr>
        <p:spPr>
          <a:xfrm>
            <a:off x="6965887" y="5469635"/>
            <a:ext cx="505867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Ces schémas ne sont pas des schémas de réalisation, se conformer aux notices d’installation des matériels; </a:t>
            </a:r>
          </a:p>
        </p:txBody>
      </p:sp>
    </p:spTree>
    <p:extLst>
      <p:ext uri="{BB962C8B-B14F-4D97-AF65-F5344CB8AC3E}">
        <p14:creationId xmlns:p14="http://schemas.microsoft.com/office/powerpoint/2010/main" val="17538171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25">
            <a:extLst>
              <a:ext uri="{FF2B5EF4-FFF2-40B4-BE49-F238E27FC236}">
                <a16:creationId xmlns:a16="http://schemas.microsoft.com/office/drawing/2014/main" id="{B7E26974-A4A7-402E-B714-25549437BA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72" y="2074781"/>
            <a:ext cx="3971757" cy="23027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0" name="Text Box 26"/>
          <p:cNvSpPr txBox="1">
            <a:spLocks noChangeArrowheads="1"/>
          </p:cNvSpPr>
          <p:nvPr/>
        </p:nvSpPr>
        <p:spPr bwMode="auto">
          <a:xfrm>
            <a:off x="8058672" y="2074781"/>
            <a:ext cx="3965893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+mj-lt"/>
                <a:cs typeface="Arial" charset="0"/>
              </a:rPr>
              <a:t>Requalification des voies de transmission existantes de détection incendie;</a:t>
            </a: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tx2"/>
              </a:solidFill>
              <a:latin typeface="+mj-lt"/>
              <a:cs typeface="Arial" charset="0"/>
            </a:endParaRP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+mj-lt"/>
                <a:cs typeface="Arial" charset="0"/>
              </a:rPr>
              <a:t>Possibilité d’intégrer la gamme radio R.SCAN+ (allègement du câblage)</a:t>
            </a: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tx2"/>
              </a:solidFill>
              <a:latin typeface="+mj-lt"/>
              <a:cs typeface="Arial" charset="0"/>
            </a:endParaRP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+mj-lt"/>
                <a:cs typeface="Arial" charset="0"/>
              </a:rPr>
              <a:t>Remplacement des anciens points de détection incendie et déclencheurs manuels, indicateurs d’action résiduels.</a:t>
            </a:r>
          </a:p>
        </p:txBody>
      </p:sp>
      <p:sp>
        <p:nvSpPr>
          <p:cNvPr id="47" name="Rectangle 25">
            <a:extLst>
              <a:ext uri="{FF2B5EF4-FFF2-40B4-BE49-F238E27FC236}">
                <a16:creationId xmlns:a16="http://schemas.microsoft.com/office/drawing/2014/main" id="{C2E0D007-EB99-4EF6-9243-85BEAEECE1E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478" y="4599018"/>
            <a:ext cx="3939669" cy="8617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7AD2500-548E-4ADB-BABA-E3D263555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9" y="100265"/>
            <a:ext cx="8977480" cy="699262"/>
          </a:xfrm>
        </p:spPr>
        <p:txBody>
          <a:bodyPr>
            <a:normAutofit/>
          </a:bodyPr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2926138-FACC-4151-9DA1-EF97610A9F16}"/>
              </a:ext>
            </a:extLst>
          </p:cNvPr>
          <p:cNvSpPr/>
          <p:nvPr/>
        </p:nvSpPr>
        <p:spPr>
          <a:xfrm>
            <a:off x="164609" y="1316768"/>
            <a:ext cx="7311696" cy="416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pt-BR" sz="1600" b="1" dirty="0">
                <a:solidFill>
                  <a:schemeClr val="accent1"/>
                </a:solidFill>
              </a:rPr>
              <a:t>... à UTI.COM  - 2ème phase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8C6D876-1199-4E53-8964-B9893322BDBB}"/>
              </a:ext>
            </a:extLst>
          </p:cNvPr>
          <p:cNvSpPr/>
          <p:nvPr/>
        </p:nvSpPr>
        <p:spPr>
          <a:xfrm>
            <a:off x="3062645" y="3436168"/>
            <a:ext cx="361742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800" i="1" dirty="0">
                <a:solidFill>
                  <a:schemeClr val="tx1">
                    <a:lumMod val="65000"/>
                    <a:lumOff val="35000"/>
                  </a:schemeClr>
                </a:solidFill>
                <a:cs typeface="Arial" charset="0"/>
              </a:rPr>
              <a:t>Intégration dans l'étude de la norme NF S 61-970, avec mesure des écarts pour présentation à la commission de sécurité (GN10 en ERP). </a:t>
            </a:r>
          </a:p>
        </p:txBody>
      </p:sp>
      <p:grpSp>
        <p:nvGrpSpPr>
          <p:cNvPr id="5" name="Groupe 4">
            <a:extLst>
              <a:ext uri="{FF2B5EF4-FFF2-40B4-BE49-F238E27FC236}">
                <a16:creationId xmlns:a16="http://schemas.microsoft.com/office/drawing/2014/main" id="{FC363C97-3F7C-4F35-9CD6-B5C2AB006C0C}"/>
              </a:ext>
            </a:extLst>
          </p:cNvPr>
          <p:cNvGrpSpPr/>
          <p:nvPr/>
        </p:nvGrpSpPr>
        <p:grpSpPr>
          <a:xfrm>
            <a:off x="746975" y="2069206"/>
            <a:ext cx="5933095" cy="4014663"/>
            <a:chOff x="560231" y="1413345"/>
            <a:chExt cx="4449821" cy="3010997"/>
          </a:xfrm>
        </p:grpSpPr>
        <p:grpSp>
          <p:nvGrpSpPr>
            <p:cNvPr id="3" name="Groupe 2">
              <a:extLst>
                <a:ext uri="{FF2B5EF4-FFF2-40B4-BE49-F238E27FC236}">
                  <a16:creationId xmlns:a16="http://schemas.microsoft.com/office/drawing/2014/main" id="{849F90AF-E52C-4A48-B845-8FD7EA6D054B}"/>
                </a:ext>
              </a:extLst>
            </p:cNvPr>
            <p:cNvGrpSpPr/>
            <p:nvPr/>
          </p:nvGrpSpPr>
          <p:grpSpPr>
            <a:xfrm>
              <a:off x="2042555" y="1747957"/>
              <a:ext cx="2915045" cy="1743870"/>
              <a:chOff x="4280466" y="2232090"/>
              <a:chExt cx="3886726" cy="2325160"/>
            </a:xfrm>
          </p:grpSpPr>
          <p:grpSp>
            <p:nvGrpSpPr>
              <p:cNvPr id="13" name="Groupe 12"/>
              <p:cNvGrpSpPr/>
              <p:nvPr/>
            </p:nvGrpSpPr>
            <p:grpSpPr>
              <a:xfrm flipH="1">
                <a:off x="4286328" y="2232090"/>
                <a:ext cx="3880864" cy="881258"/>
                <a:chOff x="4628827" y="4391745"/>
                <a:chExt cx="3424904" cy="881258"/>
              </a:xfrm>
            </p:grpSpPr>
            <p:grpSp>
              <p:nvGrpSpPr>
                <p:cNvPr id="15" name="Groupe 141"/>
                <p:cNvGrpSpPr/>
                <p:nvPr/>
              </p:nvGrpSpPr>
              <p:grpSpPr>
                <a:xfrm>
                  <a:off x="4628827" y="4413016"/>
                  <a:ext cx="3424904" cy="789301"/>
                  <a:chOff x="3962400" y="5311918"/>
                  <a:chExt cx="3424904" cy="789301"/>
                </a:xfrm>
              </p:grpSpPr>
              <p:grpSp>
                <p:nvGrpSpPr>
                  <p:cNvPr id="28" name="Groupe 97"/>
                  <p:cNvGrpSpPr/>
                  <p:nvPr/>
                </p:nvGrpSpPr>
                <p:grpSpPr>
                  <a:xfrm>
                    <a:off x="3962400" y="5311918"/>
                    <a:ext cx="3424904" cy="789301"/>
                    <a:chOff x="138984" y="5805264"/>
                    <a:chExt cx="3424904" cy="803166"/>
                  </a:xfrm>
                </p:grpSpPr>
                <p:sp>
                  <p:nvSpPr>
                    <p:cNvPr id="31" name="Forme en L 30"/>
                    <p:cNvSpPr/>
                    <p:nvPr/>
                  </p:nvSpPr>
                  <p:spPr>
                    <a:xfrm rot="10800000" flipV="1">
                      <a:off x="138984" y="5805264"/>
                      <a:ext cx="3424904" cy="576064"/>
                    </a:xfrm>
                    <a:prstGeom prst="corner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fr-FR" sz="1400">
                        <a:solidFill>
                          <a:srgbClr val="002060"/>
                        </a:solidFill>
                        <a:latin typeface="Arial"/>
                      </a:endParaRPr>
                    </a:p>
                  </p:txBody>
                </p:sp>
                <p:pic>
                  <p:nvPicPr>
                    <p:cNvPr id="32" name="Picture 2" descr="D:\documents\Chubb\Gamme Résonance\RésonancePhotos\Images EPS\I.Scan+O.ep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979712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3" name="Picture 2" descr="D:\documents\Chubb\Gamme Résonance\RésonancePhotos\Images EPS\I.Scan+O.ep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555776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29" name="Picture 2" descr="D:\documents\Chubb\Gamme Résonance\RésonancePhotos\Images EPS\I.Scan+O.eps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379515" y="5440119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0" name="Picture 2" descr="D:\documents\Chubb\Gamme Résonance\RésonancePhotos\Images EPS\I.Scan+O.eps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5776771" y="5428183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6" name="Picture 2" descr="D:\documents\Chubb\Gamme Résonance\RésonancePhotos\Images EPS\I.Scan+O.eps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311315" y="4908371"/>
                  <a:ext cx="360040" cy="2939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18" name="Picture 2" descr="D:\documents\Chubb\Gamme Résonance\RésonancePhotos\Images EPS\I.Scan+O.eps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284958" y="4529281"/>
                  <a:ext cx="360040" cy="293947"/>
                </a:xfrm>
                <a:prstGeom prst="rect">
                  <a:avLst/>
                </a:prstGeom>
                <a:noFill/>
              </p:spPr>
            </p:pic>
            <p:sp>
              <p:nvSpPr>
                <p:cNvPr id="21" name="Ellipse 20"/>
                <p:cNvSpPr/>
                <p:nvPr/>
              </p:nvSpPr>
              <p:spPr bwMode="auto">
                <a:xfrm>
                  <a:off x="4750747" y="4496058"/>
                  <a:ext cx="426720" cy="685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14377" fontAlgn="base">
                    <a:spcBef>
                      <a:spcPct val="30000"/>
                    </a:spcBef>
                    <a:spcAft>
                      <a:spcPct val="0"/>
                    </a:spcAft>
                  </a:pPr>
                  <a:endParaRPr lang="fr-FR" sz="1400">
                    <a:solidFill>
                      <a:srgbClr val="002060"/>
                    </a:solidFill>
                    <a:latin typeface="Arial"/>
                    <a:cs typeface="Arial" pitchFamily="34" charset="0"/>
                  </a:endParaRPr>
                </a:p>
              </p:txBody>
            </p:sp>
            <p:pic>
              <p:nvPicPr>
                <p:cNvPr id="23" name="Image 34" descr="PH348211.jpg"/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821684" y="4391745"/>
                  <a:ext cx="393135" cy="4023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4" name="Image 35" descr="PH311411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839066" y="4831498"/>
                  <a:ext cx="418863" cy="4415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5" name="Groupe 44"/>
              <p:cNvGrpSpPr/>
              <p:nvPr/>
            </p:nvGrpSpPr>
            <p:grpSpPr>
              <a:xfrm flipH="1">
                <a:off x="4280466" y="3675992"/>
                <a:ext cx="3880863" cy="881258"/>
                <a:chOff x="4628827" y="4391745"/>
                <a:chExt cx="3424904" cy="881258"/>
              </a:xfrm>
            </p:grpSpPr>
            <p:grpSp>
              <p:nvGrpSpPr>
                <p:cNvPr id="46" name="Groupe 141"/>
                <p:cNvGrpSpPr/>
                <p:nvPr/>
              </p:nvGrpSpPr>
              <p:grpSpPr>
                <a:xfrm>
                  <a:off x="4628827" y="4413016"/>
                  <a:ext cx="3424904" cy="789301"/>
                  <a:chOff x="3962400" y="5311918"/>
                  <a:chExt cx="3424904" cy="789301"/>
                </a:xfrm>
              </p:grpSpPr>
              <p:grpSp>
                <p:nvGrpSpPr>
                  <p:cNvPr id="52" name="Groupe 97"/>
                  <p:cNvGrpSpPr/>
                  <p:nvPr/>
                </p:nvGrpSpPr>
                <p:grpSpPr>
                  <a:xfrm>
                    <a:off x="3962400" y="5311918"/>
                    <a:ext cx="3424904" cy="789301"/>
                    <a:chOff x="138984" y="5805264"/>
                    <a:chExt cx="3424904" cy="803166"/>
                  </a:xfrm>
                </p:grpSpPr>
                <p:sp>
                  <p:nvSpPr>
                    <p:cNvPr id="55" name="Forme en L 54"/>
                    <p:cNvSpPr/>
                    <p:nvPr/>
                  </p:nvSpPr>
                  <p:spPr>
                    <a:xfrm rot="10800000" flipV="1">
                      <a:off x="138984" y="5805264"/>
                      <a:ext cx="3424904" cy="576064"/>
                    </a:xfrm>
                    <a:prstGeom prst="corner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fr-FR" sz="1400">
                        <a:solidFill>
                          <a:srgbClr val="002060"/>
                        </a:solidFill>
                        <a:latin typeface="Arial"/>
                      </a:endParaRPr>
                    </a:p>
                  </p:txBody>
                </p:sp>
                <p:pic>
                  <p:nvPicPr>
                    <p:cNvPr id="56" name="Picture 2" descr="D:\documents\Chubb\Gamme Résonance\RésonancePhotos\Images EPS\I.Scan+O.ep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979712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57" name="Picture 2" descr="D:\documents\Chubb\Gamme Résonance\RésonancePhotos\Images EPS\I.Scan+O.eps"/>
                    <p:cNvPicPr>
                      <a:picLocks noChangeAspect="1" noChangeArrowheads="1"/>
                    </p:cNvPicPr>
                    <p:nvPr/>
                  </p:nvPicPr>
                  <p:blipFill>
                    <a:blip r:embed="rId3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555776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53" name="Picture 2" descr="D:\documents\Chubb\Gamme Résonance\RésonancePhotos\Images EPS\I.Scan+O.eps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6379515" y="5440119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4" name="Picture 2" descr="D:\documents\Chubb\Gamme Résonance\RésonancePhotos\Images EPS\I.Scan+O.eps"/>
                  <p:cNvPicPr>
                    <a:picLocks noChangeAspect="1" noChangeArrowheads="1"/>
                  </p:cNvPicPr>
                  <p:nvPr/>
                </p:nvPicPr>
                <p:blipFill>
                  <a:blip r:embed="rId3" cstate="print"/>
                  <a:srcRect/>
                  <a:stretch>
                    <a:fillRect/>
                  </a:stretch>
                </p:blipFill>
                <p:spPr bwMode="auto">
                  <a:xfrm>
                    <a:off x="5776771" y="5428183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48" name="Picture 2" descr="D:\documents\Chubb\Gamme Résonance\RésonancePhotos\Images EPS\I.Scan+O.eps"/>
                <p:cNvPicPr>
                  <a:picLocks noChangeAspect="1" noChangeArrowheads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284958" y="4529281"/>
                  <a:ext cx="360040" cy="293947"/>
                </a:xfrm>
                <a:prstGeom prst="rect">
                  <a:avLst/>
                </a:prstGeom>
                <a:noFill/>
              </p:spPr>
            </p:pic>
            <p:sp>
              <p:nvSpPr>
                <p:cNvPr id="49" name="Ellipse 48"/>
                <p:cNvSpPr/>
                <p:nvPr/>
              </p:nvSpPr>
              <p:spPr bwMode="auto">
                <a:xfrm>
                  <a:off x="4750747" y="4496058"/>
                  <a:ext cx="426720" cy="685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14377" fontAlgn="base">
                    <a:spcBef>
                      <a:spcPct val="30000"/>
                    </a:spcBef>
                    <a:spcAft>
                      <a:spcPct val="0"/>
                    </a:spcAft>
                  </a:pPr>
                  <a:endParaRPr lang="fr-FR" sz="1400">
                    <a:solidFill>
                      <a:srgbClr val="002060"/>
                    </a:solidFill>
                    <a:latin typeface="Arial"/>
                    <a:cs typeface="Arial" pitchFamily="34" charset="0"/>
                  </a:endParaRPr>
                </a:p>
              </p:txBody>
            </p:sp>
            <p:pic>
              <p:nvPicPr>
                <p:cNvPr id="50" name="Image 34" descr="PH348211.jpg"/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821684" y="4391745"/>
                  <a:ext cx="393135" cy="4023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1" name="Image 35" descr="PH311411.jpg"/>
                <p:cNvPicPr>
                  <a:picLocks noChangeAspect="1"/>
                </p:cNvPicPr>
                <p:nvPr/>
              </p:nvPicPr>
              <p:blipFill>
                <a:blip r:embed="rId5" cstate="print"/>
                <a:srcRect/>
                <a:stretch>
                  <a:fillRect/>
                </a:stretch>
              </p:blipFill>
              <p:spPr bwMode="auto">
                <a:xfrm>
                  <a:off x="5839066" y="4831498"/>
                  <a:ext cx="418863" cy="4415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59" name="Picture 2">
              <a:extLst>
                <a:ext uri="{FF2B5EF4-FFF2-40B4-BE49-F238E27FC236}">
                  <a16:creationId xmlns:a16="http://schemas.microsoft.com/office/drawing/2014/main" id="{00502F76-CBCE-4539-8482-4EDFE2AD472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4058" y="3672380"/>
              <a:ext cx="1015994" cy="75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1" name="Éclair 60">
              <a:extLst>
                <a:ext uri="{FF2B5EF4-FFF2-40B4-BE49-F238E27FC236}">
                  <a16:creationId xmlns:a16="http://schemas.microsoft.com/office/drawing/2014/main" id="{F6B5AFB6-D828-419E-A508-F873B9662AF6}"/>
                </a:ext>
              </a:extLst>
            </p:cNvPr>
            <p:cNvSpPr/>
            <p:nvPr/>
          </p:nvSpPr>
          <p:spPr>
            <a:xfrm>
              <a:off x="4226189" y="3367534"/>
              <a:ext cx="172253" cy="28489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1"/>
            </a:p>
          </p:txBody>
        </p:sp>
        <p:pic>
          <p:nvPicPr>
            <p:cNvPr id="62" name="Image 1">
              <a:extLst>
                <a:ext uri="{FF2B5EF4-FFF2-40B4-BE49-F238E27FC236}">
                  <a16:creationId xmlns:a16="http://schemas.microsoft.com/office/drawing/2014/main" id="{7F7127ED-4797-478D-948B-389CC53532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02480" y="3138929"/>
              <a:ext cx="310469" cy="228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9" name="Picture 3" descr="D:\documents\Chubb\Gamme Résonance\RésonancePhotos\Photos Résonance Optima\UTI.Com-ECS_Optima.png">
              <a:extLst>
                <a:ext uri="{FF2B5EF4-FFF2-40B4-BE49-F238E27FC236}">
                  <a16:creationId xmlns:a16="http://schemas.microsoft.com/office/drawing/2014/main" id="{BEB82FC3-8D89-43D4-AF98-A835A35385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 cstate="print"/>
            <a:srcRect/>
            <a:stretch>
              <a:fillRect/>
            </a:stretch>
          </p:blipFill>
          <p:spPr bwMode="auto">
            <a:xfrm>
              <a:off x="560231" y="1413345"/>
              <a:ext cx="1777261" cy="1987764"/>
            </a:xfrm>
            <a:prstGeom prst="rect">
              <a:avLst/>
            </a:prstGeom>
            <a:noFill/>
          </p:spPr>
        </p:pic>
      </p:grpSp>
      <p:sp>
        <p:nvSpPr>
          <p:cNvPr id="41" name="ZoneTexte 40">
            <a:extLst>
              <a:ext uri="{FF2B5EF4-FFF2-40B4-BE49-F238E27FC236}">
                <a16:creationId xmlns:a16="http://schemas.microsoft.com/office/drawing/2014/main" id="{638CB9DF-DE92-438B-82BB-2E6B8DAF89D9}"/>
              </a:ext>
            </a:extLst>
          </p:cNvPr>
          <p:cNvSpPr txBox="1"/>
          <p:nvPr/>
        </p:nvSpPr>
        <p:spPr>
          <a:xfrm>
            <a:off x="8052807" y="4599017"/>
            <a:ext cx="3971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srgbClr val="1F497D"/>
                </a:solidFill>
                <a:latin typeface="Arial"/>
                <a:cs typeface="Arial" charset="0"/>
              </a:rPr>
              <a:t>L’exploitation du SSI est préservée;</a:t>
            </a:r>
          </a:p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200" dirty="0">
              <a:solidFill>
                <a:srgbClr val="1F497D"/>
              </a:solidFill>
              <a:latin typeface="Arial"/>
              <a:cs typeface="Arial" charset="0"/>
            </a:endParaRPr>
          </a:p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srgbClr val="1F497D"/>
                </a:solidFill>
                <a:latin typeface="Arial"/>
                <a:cs typeface="Arial" charset="0"/>
              </a:rPr>
              <a:t>Les nouveaux détecteurs avec isolateurs intégrés sont installés;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465A4D6E-DAE1-4562-83BA-BF24F75E2D87}"/>
              </a:ext>
            </a:extLst>
          </p:cNvPr>
          <p:cNvSpPr/>
          <p:nvPr/>
        </p:nvSpPr>
        <p:spPr>
          <a:xfrm>
            <a:off x="320484" y="5469635"/>
            <a:ext cx="50049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700" i="1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Les modernisations doivent se conformer aux exigences réglementaires et normatives applicables au cas par cas. </a:t>
            </a: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E6F55132-1A4F-4941-89EE-EC8DEC23AC01}"/>
              </a:ext>
            </a:extLst>
          </p:cNvPr>
          <p:cNvSpPr/>
          <p:nvPr/>
        </p:nvSpPr>
        <p:spPr>
          <a:xfrm>
            <a:off x="6965887" y="5469635"/>
            <a:ext cx="505867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Ces schémas ne sont pas des schémas de réalisation, se conformer aux notices d’installation des matériels;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4A58DEB-1BE3-3AC6-28F5-6EB236BFEF70}"/>
              </a:ext>
            </a:extLst>
          </p:cNvPr>
          <p:cNvSpPr/>
          <p:nvPr/>
        </p:nvSpPr>
        <p:spPr>
          <a:xfrm>
            <a:off x="164610" y="667901"/>
            <a:ext cx="805778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Modernisation d’un système de détection incendie</a:t>
            </a:r>
            <a:endParaRPr lang="pt-B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7311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6409A43-A14A-51E4-19E5-B9151E81AA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9" y="100265"/>
            <a:ext cx="8977480" cy="699262"/>
          </a:xfrm>
        </p:spPr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8CFBAE-D3A4-804D-2480-CC99EC1601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69</a:t>
            </a:fld>
            <a:endParaRPr lang="en-US"/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86C6C94F-4547-091B-E59A-161DF49089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72" y="2074781"/>
            <a:ext cx="3971757" cy="230277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 Box 26">
            <a:extLst>
              <a:ext uri="{FF2B5EF4-FFF2-40B4-BE49-F238E27FC236}">
                <a16:creationId xmlns:a16="http://schemas.microsoft.com/office/drawing/2014/main" id="{70E4B5C6-5190-19D4-AC4E-71F91316A9D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8672" y="2074781"/>
            <a:ext cx="3965893" cy="1754326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+mj-lt"/>
                <a:cs typeface="Arial" charset="0"/>
              </a:rPr>
              <a:t>Requalification des voies de transmission existantes de détection incendie;</a:t>
            </a: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tx2"/>
              </a:solidFill>
              <a:latin typeface="+mj-lt"/>
              <a:cs typeface="Arial" charset="0"/>
            </a:endParaRP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+mj-lt"/>
                <a:cs typeface="Arial" charset="0"/>
              </a:rPr>
              <a:t>Possibilité d’intégrer la gamme radio R.SCAN+ (allègement du câblage)</a:t>
            </a: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tx2"/>
              </a:solidFill>
              <a:latin typeface="+mj-lt"/>
              <a:cs typeface="Arial" charset="0"/>
            </a:endParaRP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+mj-lt"/>
                <a:cs typeface="Arial" charset="0"/>
              </a:rPr>
              <a:t>Remplacement des anciens points de détection incendie et déclencheurs manuels, indicateurs d’action résiduels.</a:t>
            </a:r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31EF3A88-35EC-B5C8-D078-0134BC90F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478" y="4599018"/>
            <a:ext cx="3939669" cy="86177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04AE1F8-B9A3-0F8D-1603-6C1510AD455E}"/>
              </a:ext>
            </a:extLst>
          </p:cNvPr>
          <p:cNvSpPr/>
          <p:nvPr/>
        </p:nvSpPr>
        <p:spPr>
          <a:xfrm>
            <a:off x="164610" y="667901"/>
            <a:ext cx="805778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Modernisation d’un système de détection incendie</a:t>
            </a:r>
            <a:endParaRPr lang="pt-B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0B41FC-9B0B-73E7-47E8-E6914B87BDC7}"/>
              </a:ext>
            </a:extLst>
          </p:cNvPr>
          <p:cNvSpPr/>
          <p:nvPr/>
        </p:nvSpPr>
        <p:spPr>
          <a:xfrm>
            <a:off x="3062644" y="3371971"/>
            <a:ext cx="459781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1000" i="1" dirty="0">
                <a:solidFill>
                  <a:schemeClr val="tx1">
                    <a:lumMod val="50000"/>
                    <a:lumOff val="50000"/>
                  </a:schemeClr>
                </a:solidFill>
                <a:cs typeface="Arial" charset="0"/>
              </a:rPr>
              <a:t>Intégration dans l'étude de la norme NF S 61-970, avec mesure des écarts pour présentation à la commission de sécurité (GN10 en ERP). </a:t>
            </a:r>
          </a:p>
        </p:txBody>
      </p:sp>
      <p:grpSp>
        <p:nvGrpSpPr>
          <p:cNvPr id="9" name="Groupe 8">
            <a:extLst>
              <a:ext uri="{FF2B5EF4-FFF2-40B4-BE49-F238E27FC236}">
                <a16:creationId xmlns:a16="http://schemas.microsoft.com/office/drawing/2014/main" id="{6E7ADCFC-8834-13F0-230F-2E8B028C92D9}"/>
              </a:ext>
            </a:extLst>
          </p:cNvPr>
          <p:cNvGrpSpPr/>
          <p:nvPr/>
        </p:nvGrpSpPr>
        <p:grpSpPr>
          <a:xfrm>
            <a:off x="746975" y="2069206"/>
            <a:ext cx="5933095" cy="4014663"/>
            <a:chOff x="560231" y="1413345"/>
            <a:chExt cx="4449821" cy="3010997"/>
          </a:xfrm>
        </p:grpSpPr>
        <p:grpSp>
          <p:nvGrpSpPr>
            <p:cNvPr id="10" name="Groupe 9">
              <a:extLst>
                <a:ext uri="{FF2B5EF4-FFF2-40B4-BE49-F238E27FC236}">
                  <a16:creationId xmlns:a16="http://schemas.microsoft.com/office/drawing/2014/main" id="{AC87EB9A-096E-92B4-C636-AAD61DD1CBA0}"/>
                </a:ext>
              </a:extLst>
            </p:cNvPr>
            <p:cNvGrpSpPr/>
            <p:nvPr/>
          </p:nvGrpSpPr>
          <p:grpSpPr>
            <a:xfrm>
              <a:off x="2042555" y="1747957"/>
              <a:ext cx="2915045" cy="1743870"/>
              <a:chOff x="4280466" y="2232090"/>
              <a:chExt cx="3886726" cy="2325160"/>
            </a:xfrm>
          </p:grpSpPr>
          <p:grpSp>
            <p:nvGrpSpPr>
              <p:cNvPr id="15" name="Groupe 14">
                <a:extLst>
                  <a:ext uri="{FF2B5EF4-FFF2-40B4-BE49-F238E27FC236}">
                    <a16:creationId xmlns:a16="http://schemas.microsoft.com/office/drawing/2014/main" id="{D2EEE041-7A3C-1E36-A152-BA044B5474F5}"/>
                  </a:ext>
                </a:extLst>
              </p:cNvPr>
              <p:cNvGrpSpPr/>
              <p:nvPr/>
            </p:nvGrpSpPr>
            <p:grpSpPr>
              <a:xfrm flipH="1">
                <a:off x="4286328" y="2232090"/>
                <a:ext cx="3880864" cy="881258"/>
                <a:chOff x="4628827" y="4391745"/>
                <a:chExt cx="3424904" cy="881258"/>
              </a:xfrm>
            </p:grpSpPr>
            <p:grpSp>
              <p:nvGrpSpPr>
                <p:cNvPr id="28" name="Groupe 141">
                  <a:extLst>
                    <a:ext uri="{FF2B5EF4-FFF2-40B4-BE49-F238E27FC236}">
                      <a16:creationId xmlns:a16="http://schemas.microsoft.com/office/drawing/2014/main" id="{70A4F6B7-C25E-3842-DF9E-60DAF9B023B2}"/>
                    </a:ext>
                  </a:extLst>
                </p:cNvPr>
                <p:cNvGrpSpPr/>
                <p:nvPr/>
              </p:nvGrpSpPr>
              <p:grpSpPr>
                <a:xfrm>
                  <a:off x="4628827" y="4413016"/>
                  <a:ext cx="3424904" cy="789301"/>
                  <a:chOff x="3962400" y="5311918"/>
                  <a:chExt cx="3424904" cy="789301"/>
                </a:xfrm>
              </p:grpSpPr>
              <p:grpSp>
                <p:nvGrpSpPr>
                  <p:cNvPr id="34" name="Groupe 97">
                    <a:extLst>
                      <a:ext uri="{FF2B5EF4-FFF2-40B4-BE49-F238E27FC236}">
                        <a16:creationId xmlns:a16="http://schemas.microsoft.com/office/drawing/2014/main" id="{E3159EB8-D767-B0A4-F5DC-8A852E7FD5AD}"/>
                      </a:ext>
                    </a:extLst>
                  </p:cNvPr>
                  <p:cNvGrpSpPr/>
                  <p:nvPr/>
                </p:nvGrpSpPr>
                <p:grpSpPr>
                  <a:xfrm>
                    <a:off x="3962400" y="5311918"/>
                    <a:ext cx="3424904" cy="789301"/>
                    <a:chOff x="138984" y="5805264"/>
                    <a:chExt cx="3424904" cy="803166"/>
                  </a:xfrm>
                </p:grpSpPr>
                <p:sp>
                  <p:nvSpPr>
                    <p:cNvPr id="37" name="Forme en L 36">
                      <a:extLst>
                        <a:ext uri="{FF2B5EF4-FFF2-40B4-BE49-F238E27FC236}">
                          <a16:creationId xmlns:a16="http://schemas.microsoft.com/office/drawing/2014/main" id="{54658849-B31C-ADDB-4B8C-741800ED7349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138984" y="5805264"/>
                      <a:ext cx="3424904" cy="576064"/>
                    </a:xfrm>
                    <a:prstGeom prst="corner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fr-FR" sz="1400">
                        <a:solidFill>
                          <a:srgbClr val="002060"/>
                        </a:solidFill>
                        <a:latin typeface="Arial"/>
                      </a:endParaRPr>
                    </a:p>
                  </p:txBody>
                </p:sp>
                <p:pic>
                  <p:nvPicPr>
                    <p:cNvPr id="38" name="Picture 2" descr="D:\documents\Chubb\Gamme Résonance\RésonancePhotos\Images EPS\I.Scan+O.eps">
                      <a:extLst>
                        <a:ext uri="{FF2B5EF4-FFF2-40B4-BE49-F238E27FC236}">
                          <a16:creationId xmlns:a16="http://schemas.microsoft.com/office/drawing/2014/main" id="{1A9E106F-D05D-C9F0-EBEC-B0DFD5570D0D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979712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39" name="Picture 2" descr="D:\documents\Chubb\Gamme Résonance\RésonancePhotos\Images EPS\I.Scan+O.eps">
                      <a:extLst>
                        <a:ext uri="{FF2B5EF4-FFF2-40B4-BE49-F238E27FC236}">
                          <a16:creationId xmlns:a16="http://schemas.microsoft.com/office/drawing/2014/main" id="{700F1CCD-E462-5976-D410-85AA6AC84F11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555776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35" name="Picture 2" descr="D:\documents\Chubb\Gamme Résonance\RésonancePhotos\Images EPS\I.Scan+O.eps">
                    <a:extLst>
                      <a:ext uri="{FF2B5EF4-FFF2-40B4-BE49-F238E27FC236}">
                        <a16:creationId xmlns:a16="http://schemas.microsoft.com/office/drawing/2014/main" id="{C31E1A34-E913-C1AD-334D-99B80E8CE91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6379515" y="5440119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36" name="Picture 2" descr="D:\documents\Chubb\Gamme Résonance\RésonancePhotos\Images EPS\I.Scan+O.eps">
                    <a:extLst>
                      <a:ext uri="{FF2B5EF4-FFF2-40B4-BE49-F238E27FC236}">
                        <a16:creationId xmlns:a16="http://schemas.microsoft.com/office/drawing/2014/main" id="{F06B07A6-4A3D-6F21-8CF0-FB2A2D7BAD75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5776771" y="5428183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29" name="Picture 2" descr="D:\documents\Chubb\Gamme Résonance\RésonancePhotos\Images EPS\I.Scan+O.eps">
                  <a:extLst>
                    <a:ext uri="{FF2B5EF4-FFF2-40B4-BE49-F238E27FC236}">
                      <a16:creationId xmlns:a16="http://schemas.microsoft.com/office/drawing/2014/main" id="{DC6D6E05-41F3-B369-1EF8-376807495ACF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311315" y="4908371"/>
                  <a:ext cx="360040" cy="2939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30" name="Picture 2" descr="D:\documents\Chubb\Gamme Résonance\RésonancePhotos\Images EPS\I.Scan+O.eps">
                  <a:extLst>
                    <a:ext uri="{FF2B5EF4-FFF2-40B4-BE49-F238E27FC236}">
                      <a16:creationId xmlns:a16="http://schemas.microsoft.com/office/drawing/2014/main" id="{839A3186-AE90-B065-59B7-46623DDEA52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284958" y="4529281"/>
                  <a:ext cx="360040" cy="293947"/>
                </a:xfrm>
                <a:prstGeom prst="rect">
                  <a:avLst/>
                </a:prstGeom>
                <a:noFill/>
              </p:spPr>
            </p:pic>
            <p:sp>
              <p:nvSpPr>
                <p:cNvPr id="31" name="Ellipse 30">
                  <a:extLst>
                    <a:ext uri="{FF2B5EF4-FFF2-40B4-BE49-F238E27FC236}">
                      <a16:creationId xmlns:a16="http://schemas.microsoft.com/office/drawing/2014/main" id="{AA2861B4-9D4E-2B79-6058-472674FAD7FF}"/>
                    </a:ext>
                  </a:extLst>
                </p:cNvPr>
                <p:cNvSpPr/>
                <p:nvPr/>
              </p:nvSpPr>
              <p:spPr bwMode="auto">
                <a:xfrm>
                  <a:off x="4750747" y="4496058"/>
                  <a:ext cx="426720" cy="685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14377" fontAlgn="base">
                    <a:spcBef>
                      <a:spcPct val="30000"/>
                    </a:spcBef>
                    <a:spcAft>
                      <a:spcPct val="0"/>
                    </a:spcAft>
                  </a:pPr>
                  <a:endParaRPr lang="fr-FR" sz="1400">
                    <a:solidFill>
                      <a:srgbClr val="002060"/>
                    </a:solidFill>
                    <a:latin typeface="Arial"/>
                    <a:cs typeface="Arial" pitchFamily="34" charset="0"/>
                  </a:endParaRPr>
                </a:p>
              </p:txBody>
            </p:sp>
            <p:pic>
              <p:nvPicPr>
                <p:cNvPr id="32" name="Image 34" descr="PH348211.jpg">
                  <a:extLst>
                    <a:ext uri="{FF2B5EF4-FFF2-40B4-BE49-F238E27FC236}">
                      <a16:creationId xmlns:a16="http://schemas.microsoft.com/office/drawing/2014/main" id="{E99D5BFE-1FCF-66C7-758E-75B0CF8E9F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821684" y="4391745"/>
                  <a:ext cx="393135" cy="4023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33" name="Image 35" descr="PH311411.jpg">
                  <a:extLst>
                    <a:ext uri="{FF2B5EF4-FFF2-40B4-BE49-F238E27FC236}">
                      <a16:creationId xmlns:a16="http://schemas.microsoft.com/office/drawing/2014/main" id="{1E120ED9-E03F-EA84-BB22-BC8B9DA44EB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839066" y="4831498"/>
                  <a:ext cx="418863" cy="4415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16" name="Groupe 15">
                <a:extLst>
                  <a:ext uri="{FF2B5EF4-FFF2-40B4-BE49-F238E27FC236}">
                    <a16:creationId xmlns:a16="http://schemas.microsoft.com/office/drawing/2014/main" id="{40205CFC-1CAB-2156-16DF-BA628328F9F1}"/>
                  </a:ext>
                </a:extLst>
              </p:cNvPr>
              <p:cNvGrpSpPr/>
              <p:nvPr/>
            </p:nvGrpSpPr>
            <p:grpSpPr>
              <a:xfrm flipH="1">
                <a:off x="4280466" y="3675992"/>
                <a:ext cx="3880863" cy="881258"/>
                <a:chOff x="4628827" y="4391745"/>
                <a:chExt cx="3424904" cy="881258"/>
              </a:xfrm>
            </p:grpSpPr>
            <p:grpSp>
              <p:nvGrpSpPr>
                <p:cNvPr id="17" name="Groupe 141">
                  <a:extLst>
                    <a:ext uri="{FF2B5EF4-FFF2-40B4-BE49-F238E27FC236}">
                      <a16:creationId xmlns:a16="http://schemas.microsoft.com/office/drawing/2014/main" id="{76148AF0-10BD-4053-585F-2972830CA305}"/>
                    </a:ext>
                  </a:extLst>
                </p:cNvPr>
                <p:cNvGrpSpPr/>
                <p:nvPr/>
              </p:nvGrpSpPr>
              <p:grpSpPr>
                <a:xfrm>
                  <a:off x="4628827" y="4413016"/>
                  <a:ext cx="3424904" cy="789301"/>
                  <a:chOff x="3962400" y="5311918"/>
                  <a:chExt cx="3424904" cy="789301"/>
                </a:xfrm>
              </p:grpSpPr>
              <p:grpSp>
                <p:nvGrpSpPr>
                  <p:cNvPr id="22" name="Groupe 97">
                    <a:extLst>
                      <a:ext uri="{FF2B5EF4-FFF2-40B4-BE49-F238E27FC236}">
                        <a16:creationId xmlns:a16="http://schemas.microsoft.com/office/drawing/2014/main" id="{9AD3E5C9-3F98-6350-3BCA-62FF7EC4053B}"/>
                      </a:ext>
                    </a:extLst>
                  </p:cNvPr>
                  <p:cNvGrpSpPr/>
                  <p:nvPr/>
                </p:nvGrpSpPr>
                <p:grpSpPr>
                  <a:xfrm>
                    <a:off x="3962400" y="5311918"/>
                    <a:ext cx="3424904" cy="789301"/>
                    <a:chOff x="138984" y="5805264"/>
                    <a:chExt cx="3424904" cy="803166"/>
                  </a:xfrm>
                </p:grpSpPr>
                <p:sp>
                  <p:nvSpPr>
                    <p:cNvPr id="25" name="Forme en L 24">
                      <a:extLst>
                        <a:ext uri="{FF2B5EF4-FFF2-40B4-BE49-F238E27FC236}">
                          <a16:creationId xmlns:a16="http://schemas.microsoft.com/office/drawing/2014/main" id="{80E8EE57-F744-E60A-8FCC-05AD76D4B8A5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138984" y="5805264"/>
                      <a:ext cx="3424904" cy="576064"/>
                    </a:xfrm>
                    <a:prstGeom prst="corner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fr-FR" sz="1400">
                        <a:solidFill>
                          <a:srgbClr val="002060"/>
                        </a:solidFill>
                        <a:latin typeface="Arial"/>
                      </a:endParaRPr>
                    </a:p>
                  </p:txBody>
                </p:sp>
                <p:pic>
                  <p:nvPicPr>
                    <p:cNvPr id="26" name="Picture 2" descr="D:\documents\Chubb\Gamme Résonance\RésonancePhotos\Images EPS\I.Scan+O.eps">
                      <a:extLst>
                        <a:ext uri="{FF2B5EF4-FFF2-40B4-BE49-F238E27FC236}">
                          <a16:creationId xmlns:a16="http://schemas.microsoft.com/office/drawing/2014/main" id="{F125ACAF-C40F-38DD-D3B8-FBE7A98D7EE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979712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27" name="Picture 2" descr="D:\documents\Chubb\Gamme Résonance\RésonancePhotos\Images EPS\I.Scan+O.eps">
                      <a:extLst>
                        <a:ext uri="{FF2B5EF4-FFF2-40B4-BE49-F238E27FC236}">
                          <a16:creationId xmlns:a16="http://schemas.microsoft.com/office/drawing/2014/main" id="{26DB5ED9-2496-9A08-7B1A-6A9EDC91DCDC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555776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23" name="Picture 2" descr="D:\documents\Chubb\Gamme Résonance\RésonancePhotos\Images EPS\I.Scan+O.eps">
                    <a:extLst>
                      <a:ext uri="{FF2B5EF4-FFF2-40B4-BE49-F238E27FC236}">
                        <a16:creationId xmlns:a16="http://schemas.microsoft.com/office/drawing/2014/main" id="{72C7E7FB-8AF4-CFC1-079D-71FF3571B20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6379515" y="5440119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24" name="Picture 2" descr="D:\documents\Chubb\Gamme Résonance\RésonancePhotos\Images EPS\I.Scan+O.eps">
                    <a:extLst>
                      <a:ext uri="{FF2B5EF4-FFF2-40B4-BE49-F238E27FC236}">
                        <a16:creationId xmlns:a16="http://schemas.microsoft.com/office/drawing/2014/main" id="{5A2D96E8-B26E-9116-AA0D-0FE11DC9A37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5776771" y="5428183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18" name="Picture 2" descr="D:\documents\Chubb\Gamme Résonance\RésonancePhotos\Images EPS\I.Scan+O.eps">
                  <a:extLst>
                    <a:ext uri="{FF2B5EF4-FFF2-40B4-BE49-F238E27FC236}">
                      <a16:creationId xmlns:a16="http://schemas.microsoft.com/office/drawing/2014/main" id="{8E090615-DF4F-AAB1-A8B6-678A0A026024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284958" y="4529281"/>
                  <a:ext cx="360040" cy="293947"/>
                </a:xfrm>
                <a:prstGeom prst="rect">
                  <a:avLst/>
                </a:prstGeom>
                <a:noFill/>
              </p:spPr>
            </p:pic>
            <p:sp>
              <p:nvSpPr>
                <p:cNvPr id="19" name="Ellipse 18">
                  <a:extLst>
                    <a:ext uri="{FF2B5EF4-FFF2-40B4-BE49-F238E27FC236}">
                      <a16:creationId xmlns:a16="http://schemas.microsoft.com/office/drawing/2014/main" id="{C665473E-6451-54A8-C49D-1580C76EE1C7}"/>
                    </a:ext>
                  </a:extLst>
                </p:cNvPr>
                <p:cNvSpPr/>
                <p:nvPr/>
              </p:nvSpPr>
              <p:spPr bwMode="auto">
                <a:xfrm>
                  <a:off x="4750747" y="4496058"/>
                  <a:ext cx="426720" cy="685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14377" fontAlgn="base">
                    <a:spcBef>
                      <a:spcPct val="30000"/>
                    </a:spcBef>
                    <a:spcAft>
                      <a:spcPct val="0"/>
                    </a:spcAft>
                  </a:pPr>
                  <a:endParaRPr lang="fr-FR" sz="1400">
                    <a:solidFill>
                      <a:srgbClr val="002060"/>
                    </a:solidFill>
                    <a:latin typeface="Arial"/>
                    <a:cs typeface="Arial" pitchFamily="34" charset="0"/>
                  </a:endParaRPr>
                </a:p>
              </p:txBody>
            </p:sp>
            <p:pic>
              <p:nvPicPr>
                <p:cNvPr id="20" name="Image 34" descr="PH348211.jpg">
                  <a:extLst>
                    <a:ext uri="{FF2B5EF4-FFF2-40B4-BE49-F238E27FC236}">
                      <a16:creationId xmlns:a16="http://schemas.microsoft.com/office/drawing/2014/main" id="{44DB9561-D838-15E9-5918-99438FC45AA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821684" y="4391745"/>
                  <a:ext cx="393135" cy="4023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21" name="Image 35" descr="PH311411.jpg">
                  <a:extLst>
                    <a:ext uri="{FF2B5EF4-FFF2-40B4-BE49-F238E27FC236}">
                      <a16:creationId xmlns:a16="http://schemas.microsoft.com/office/drawing/2014/main" id="{E639E040-1632-7288-F83C-FF5FCBA9024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839066" y="4831498"/>
                  <a:ext cx="418863" cy="4415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58878731-D274-20AE-13DA-79F156AB366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4058" y="3672380"/>
              <a:ext cx="1015994" cy="75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Éclair 11">
              <a:extLst>
                <a:ext uri="{FF2B5EF4-FFF2-40B4-BE49-F238E27FC236}">
                  <a16:creationId xmlns:a16="http://schemas.microsoft.com/office/drawing/2014/main" id="{473B5DF9-8554-5518-438B-C38BEB9905C3}"/>
                </a:ext>
              </a:extLst>
            </p:cNvPr>
            <p:cNvSpPr/>
            <p:nvPr/>
          </p:nvSpPr>
          <p:spPr>
            <a:xfrm>
              <a:off x="4226189" y="3367534"/>
              <a:ext cx="172253" cy="28489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1"/>
            </a:p>
          </p:txBody>
        </p:sp>
        <p:pic>
          <p:nvPicPr>
            <p:cNvPr id="13" name="Image 1">
              <a:extLst>
                <a:ext uri="{FF2B5EF4-FFF2-40B4-BE49-F238E27FC236}">
                  <a16:creationId xmlns:a16="http://schemas.microsoft.com/office/drawing/2014/main" id="{289483A3-28A4-14AF-9B6C-4B23CA50B7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02480" y="3138929"/>
              <a:ext cx="310469" cy="228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4" name="Picture 3" descr="D:\documents\Chubb\Gamme Résonance\RésonancePhotos\Photos Résonance Optima\UTI.Com-ECS_Optima.png">
              <a:extLst>
                <a:ext uri="{FF2B5EF4-FFF2-40B4-BE49-F238E27FC236}">
                  <a16:creationId xmlns:a16="http://schemas.microsoft.com/office/drawing/2014/main" id="{79247AE2-E65C-F6D3-3AEA-8D5730293A2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60231" y="1413345"/>
              <a:ext cx="1777261" cy="1987764"/>
            </a:xfrm>
            <a:prstGeom prst="rect">
              <a:avLst/>
            </a:prstGeom>
            <a:noFill/>
          </p:spPr>
        </p:pic>
      </p:grpSp>
      <p:sp>
        <p:nvSpPr>
          <p:cNvPr id="40" name="ZoneTexte 39">
            <a:extLst>
              <a:ext uri="{FF2B5EF4-FFF2-40B4-BE49-F238E27FC236}">
                <a16:creationId xmlns:a16="http://schemas.microsoft.com/office/drawing/2014/main" id="{A32BBF7A-57FD-4D6A-8DFA-A658B3799242}"/>
              </a:ext>
            </a:extLst>
          </p:cNvPr>
          <p:cNvSpPr txBox="1"/>
          <p:nvPr/>
        </p:nvSpPr>
        <p:spPr>
          <a:xfrm>
            <a:off x="8052807" y="4599017"/>
            <a:ext cx="397175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srgbClr val="1F497D"/>
                </a:solidFill>
                <a:latin typeface="Arial"/>
                <a:cs typeface="Arial" charset="0"/>
              </a:rPr>
              <a:t>L’exploitation du SSI est préservée;</a:t>
            </a:r>
          </a:p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200" dirty="0">
              <a:solidFill>
                <a:srgbClr val="1F497D"/>
              </a:solidFill>
              <a:latin typeface="Arial"/>
              <a:cs typeface="Arial" charset="0"/>
            </a:endParaRPr>
          </a:p>
          <a:p>
            <a:pPr marL="285744" indent="-285744" defTabSz="914377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srgbClr val="1F497D"/>
                </a:solidFill>
                <a:latin typeface="Arial"/>
                <a:cs typeface="Arial" charset="0"/>
              </a:rPr>
              <a:t>Les nouveaux détecteurs avec isolateurs intégrés sont installés;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6D05C61C-4177-B6D4-AE59-07C7FBAF4E6F}"/>
              </a:ext>
            </a:extLst>
          </p:cNvPr>
          <p:cNvSpPr/>
          <p:nvPr/>
        </p:nvSpPr>
        <p:spPr>
          <a:xfrm>
            <a:off x="320484" y="5469635"/>
            <a:ext cx="50049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700" i="1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Les modernisations doivent se conformer aux exigences réglementaires et normatives applicables au cas par cas. 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78B0B72-745B-6BBB-9F93-E85818689950}"/>
              </a:ext>
            </a:extLst>
          </p:cNvPr>
          <p:cNvSpPr/>
          <p:nvPr/>
        </p:nvSpPr>
        <p:spPr>
          <a:xfrm>
            <a:off x="6965887" y="5469635"/>
            <a:ext cx="505867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Ces schémas ne sont pas des schémas de réalisation, se conformer aux notices d’installation des matériels; 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E2CB2E16-7FB0-BA84-277E-A9211479A5A5}"/>
              </a:ext>
            </a:extLst>
          </p:cNvPr>
          <p:cNvSpPr/>
          <p:nvPr/>
        </p:nvSpPr>
        <p:spPr>
          <a:xfrm>
            <a:off x="164609" y="1316768"/>
            <a:ext cx="7311697" cy="416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pt-BR" sz="1600" b="1" dirty="0">
                <a:solidFill>
                  <a:schemeClr val="accent1"/>
                </a:solidFill>
              </a:rPr>
              <a:t>De UTI.COM ...</a:t>
            </a:r>
          </a:p>
        </p:txBody>
      </p:sp>
    </p:spTree>
    <p:extLst>
      <p:ext uri="{BB962C8B-B14F-4D97-AF65-F5344CB8AC3E}">
        <p14:creationId xmlns:p14="http://schemas.microsoft.com/office/powerpoint/2010/main" val="8995935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C79BF2F-BA37-2B79-F2F9-6482401AED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10E9858E-0F4B-A3A5-6EA3-9FA4C97327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7</a:t>
            </a:fld>
            <a:endParaRPr lang="en-US" dirty="0"/>
          </a:p>
        </p:txBody>
      </p:sp>
      <p:grpSp>
        <p:nvGrpSpPr>
          <p:cNvPr id="4" name="Groupe 3">
            <a:extLst>
              <a:ext uri="{FF2B5EF4-FFF2-40B4-BE49-F238E27FC236}">
                <a16:creationId xmlns:a16="http://schemas.microsoft.com/office/drawing/2014/main" id="{51425D77-D7CC-2A34-8B3C-C03BF383834A}"/>
              </a:ext>
            </a:extLst>
          </p:cNvPr>
          <p:cNvGrpSpPr/>
          <p:nvPr/>
        </p:nvGrpSpPr>
        <p:grpSpPr>
          <a:xfrm>
            <a:off x="169714" y="2098148"/>
            <a:ext cx="8058229" cy="4557936"/>
            <a:chOff x="169714" y="2098148"/>
            <a:chExt cx="8058229" cy="4557936"/>
          </a:xfrm>
        </p:grpSpPr>
        <p:pic>
          <p:nvPicPr>
            <p:cNvPr id="5" name="Image 4" descr="Une image contenant ciel nocturne&#10;&#10;Description générée automatiquement">
              <a:extLst>
                <a:ext uri="{FF2B5EF4-FFF2-40B4-BE49-F238E27FC236}">
                  <a16:creationId xmlns:a16="http://schemas.microsoft.com/office/drawing/2014/main" id="{9FD96DF0-43F8-3DE3-9B79-33FF282ADA7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714" y="2098148"/>
              <a:ext cx="8058229" cy="4557936"/>
            </a:xfrm>
            <a:prstGeom prst="rect">
              <a:avLst/>
            </a:prstGeom>
          </p:spPr>
        </p:pic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F6B4353-E8DB-9A7C-DE91-0F0ED22896D1}"/>
                </a:ext>
              </a:extLst>
            </p:cNvPr>
            <p:cNvSpPr/>
            <p:nvPr/>
          </p:nvSpPr>
          <p:spPr>
            <a:xfrm>
              <a:off x="169714" y="2098148"/>
              <a:ext cx="8058229" cy="4557936"/>
            </a:xfrm>
            <a:prstGeom prst="rect">
              <a:avLst/>
            </a:prstGeom>
            <a:solidFill>
              <a:schemeClr val="bg1">
                <a:lumMod val="95000"/>
                <a:alpha val="46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grpSp>
          <p:nvGrpSpPr>
            <p:cNvPr id="7" name="Groupe 6">
              <a:extLst>
                <a:ext uri="{FF2B5EF4-FFF2-40B4-BE49-F238E27FC236}">
                  <a16:creationId xmlns:a16="http://schemas.microsoft.com/office/drawing/2014/main" id="{245D90F6-9054-40A1-C8E0-69737A344A8E}"/>
                </a:ext>
              </a:extLst>
            </p:cNvPr>
            <p:cNvGrpSpPr/>
            <p:nvPr/>
          </p:nvGrpSpPr>
          <p:grpSpPr>
            <a:xfrm>
              <a:off x="455187" y="2314775"/>
              <a:ext cx="3550035" cy="4100620"/>
              <a:chOff x="1183155" y="2314775"/>
              <a:chExt cx="3550035" cy="4100620"/>
            </a:xfrm>
          </p:grpSpPr>
          <p:sp>
            <p:nvSpPr>
              <p:cNvPr id="8" name="Ellipse 7">
                <a:extLst>
                  <a:ext uri="{FF2B5EF4-FFF2-40B4-BE49-F238E27FC236}">
                    <a16:creationId xmlns:a16="http://schemas.microsoft.com/office/drawing/2014/main" id="{FF332974-7334-0737-AFFB-78135E52CAF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1303271" y="2897932"/>
                <a:ext cx="2898650" cy="2897639"/>
              </a:xfrm>
              <a:prstGeom prst="ellipse">
                <a:avLst/>
              </a:prstGeom>
              <a:noFill/>
              <a:ln w="25400">
                <a:solidFill>
                  <a:schemeClr val="bg1"/>
                </a:solidFill>
                <a:prstDash val="sysDot"/>
              </a:ln>
              <a:effectLst>
                <a:outerShdw blurRad="50800" dist="50800" dir="5400000" algn="ctr" rotWithShape="0">
                  <a:schemeClr val="bg1"/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fr-FR" sz="2400"/>
              </a:p>
            </p:txBody>
          </p:sp>
          <p:pic>
            <p:nvPicPr>
              <p:cNvPr id="9" name="Image 8">
                <a:extLst>
                  <a:ext uri="{FF2B5EF4-FFF2-40B4-BE49-F238E27FC236}">
                    <a16:creationId xmlns:a16="http://schemas.microsoft.com/office/drawing/2014/main" id="{79953E22-BE58-7150-4D50-C8A70F35EDD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8478" y="3311304"/>
                <a:ext cx="1374712" cy="2146228"/>
              </a:xfrm>
              <a:prstGeom prst="rect">
                <a:avLst/>
              </a:prstGeom>
            </p:spPr>
          </p:pic>
          <p:pic>
            <p:nvPicPr>
              <p:cNvPr id="10" name="Image 9">
                <a:extLst>
                  <a:ext uri="{FF2B5EF4-FFF2-40B4-BE49-F238E27FC236}">
                    <a16:creationId xmlns:a16="http://schemas.microsoft.com/office/drawing/2014/main" id="{B5BB0D93-D95C-CB9A-0344-3328D066C40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>
                <a:clrChange>
                  <a:clrFrom>
                    <a:srgbClr val="FFFFFF"/>
                  </a:clrFrom>
                  <a:clrTo>
                    <a:srgbClr val="FFFFFF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37"/>
              <a:stretch/>
            </p:blipFill>
            <p:spPr>
              <a:xfrm>
                <a:off x="1266495" y="4706444"/>
                <a:ext cx="1374712" cy="1708951"/>
              </a:xfrm>
              <a:prstGeom prst="rect">
                <a:avLst/>
              </a:prstGeom>
            </p:spPr>
          </p:pic>
          <p:pic>
            <p:nvPicPr>
              <p:cNvPr id="11" name="Image 10">
                <a:extLst>
                  <a:ext uri="{FF2B5EF4-FFF2-40B4-BE49-F238E27FC236}">
                    <a16:creationId xmlns:a16="http://schemas.microsoft.com/office/drawing/2014/main" id="{44AA3678-CBAB-CB47-F864-8A827C8FA62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clrChange>
                  <a:clrFrom>
                    <a:srgbClr val="FEFEFE"/>
                  </a:clrFrom>
                  <a:clrTo>
                    <a:srgbClr val="FEFEFE">
                      <a:alpha val="0"/>
                    </a:srgbClr>
                  </a:clrTo>
                </a:clrChang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83155" y="2314775"/>
                <a:ext cx="1374711" cy="1720312"/>
              </a:xfrm>
              <a:prstGeom prst="rect">
                <a:avLst/>
              </a:prstGeom>
            </p:spPr>
          </p:pic>
        </p:grpSp>
      </p:grpSp>
      <p:sp>
        <p:nvSpPr>
          <p:cNvPr id="12" name="Rectangle 11">
            <a:extLst>
              <a:ext uri="{FF2B5EF4-FFF2-40B4-BE49-F238E27FC236}">
                <a16:creationId xmlns:a16="http://schemas.microsoft.com/office/drawing/2014/main" id="{38209DEF-F91E-10D9-3E2F-9D22495A8A33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La cybersécurité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sp>
        <p:nvSpPr>
          <p:cNvPr id="13" name="ZoneTexte 12">
            <a:extLst>
              <a:ext uri="{FF2B5EF4-FFF2-40B4-BE49-F238E27FC236}">
                <a16:creationId xmlns:a16="http://schemas.microsoft.com/office/drawing/2014/main" id="{6CD481EA-C0AB-2B14-99EB-32A06D44065F}"/>
              </a:ext>
            </a:extLst>
          </p:cNvPr>
          <p:cNvSpPr txBox="1"/>
          <p:nvPr/>
        </p:nvSpPr>
        <p:spPr>
          <a:xfrm>
            <a:off x="4536489" y="2331789"/>
            <a:ext cx="7377603" cy="391030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algn="just"/>
            <a:r>
              <a:rPr lang="fr-FR" sz="1470" b="1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Transport Layer Security (TLS)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 (« Sécurité de la couche de transport » : </a:t>
            </a:r>
          </a:p>
          <a:p>
            <a:pPr marL="228594" indent="-228594" algn="just">
              <a:buFontTx/>
              <a:buChar char="-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Protocole de sécurisation des échanges par réseau informatique ; </a:t>
            </a:r>
          </a:p>
          <a:p>
            <a:pPr marL="228594" indent="-228594" algn="just">
              <a:buFontTx/>
              <a:buChar char="-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Utilisé notamment par Internet. Historique simplifié : </a:t>
            </a:r>
          </a:p>
          <a:p>
            <a:pPr marL="685794" lvl="1" indent="-228594" algn="just">
              <a:buFont typeface="Courier New" panose="02070309020205020404" pitchFamily="49" charset="0"/>
              <a:buChar char="o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Développé à l'origine par Netscape Communications Corporation pour son navigateur Web.</a:t>
            </a:r>
          </a:p>
          <a:p>
            <a:pPr marL="685794" lvl="1" indent="-228594" algn="just">
              <a:buFont typeface="Courier New" panose="02070309020205020404" pitchFamily="49" charset="0"/>
              <a:buChar char="o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L'organisme de normalisation </a:t>
            </a:r>
            <a:r>
              <a:rPr lang="fr-FR" sz="1200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Internet Engineering </a:t>
            </a:r>
            <a:r>
              <a:rPr lang="fr-FR" sz="1200" i="1" dirty="0" err="1">
                <a:solidFill>
                  <a:schemeClr val="accent6">
                    <a:lumMod val="75000"/>
                  </a:schemeClr>
                </a:solidFill>
                <a:latin typeface="+mj-lt"/>
              </a:rPr>
              <a:t>Task</a:t>
            </a:r>
            <a:r>
              <a:rPr lang="fr-FR" sz="1200" i="1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 Force </a:t>
            </a: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(IETF) en a poursuivi le développement en le rebaptisant Transport Layer Security (TLS). </a:t>
            </a:r>
          </a:p>
          <a:p>
            <a:pPr marL="685794" lvl="1" indent="-228594" algn="just">
              <a:buFont typeface="Courier New" panose="02070309020205020404" pitchFamily="49" charset="0"/>
              <a:buChar char="o"/>
            </a:pPr>
            <a:r>
              <a:rPr lang="fr-FR" sz="1200" dirty="0">
                <a:solidFill>
                  <a:schemeClr val="accent6">
                    <a:lumMod val="75000"/>
                  </a:schemeClr>
                </a:solidFill>
                <a:latin typeface="+mj-lt"/>
              </a:rPr>
              <a:t>On parle parfois de SSL/TLS pour désigner indifféremment SSL ou TLS.</a:t>
            </a:r>
          </a:p>
          <a:p>
            <a:pPr algn="just"/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  <a:latin typeface="+mj-lt"/>
            </a:endParaRPr>
          </a:p>
          <a:p>
            <a:pPr algn="just"/>
            <a:r>
              <a:rPr lang="fr-FR" sz="1470" b="1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Extensible Authentication Protocol (EAP)</a:t>
            </a:r>
            <a:r>
              <a:rPr lang="fr-FR" sz="1200" b="1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:</a:t>
            </a:r>
            <a:endParaRPr lang="fr-FR" sz="1200" i="1" dirty="0">
              <a:solidFill>
                <a:schemeClr val="accent5">
                  <a:lumMod val="75000"/>
                </a:schemeClr>
              </a:solidFill>
              <a:latin typeface="+mj-lt"/>
            </a:endParaRPr>
          </a:p>
          <a:p>
            <a:pPr marL="228594" indent="-228594" algn="just">
              <a:buFontTx/>
              <a:buChar char="-"/>
            </a:pPr>
            <a:r>
              <a:rPr lang="fr-FR" sz="12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Protocole de communication réseau embarquant de multiples méthodes d'authentification; </a:t>
            </a:r>
          </a:p>
          <a:p>
            <a:pPr marL="228594" indent="-228594" algn="just">
              <a:buFontTx/>
              <a:buChar char="-"/>
            </a:pPr>
            <a:r>
              <a:rPr lang="fr-FR" sz="12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Peut être utilisé sur les liaisons point à point (RFC 22841), les réseaux filaires et les réseaux sans fil (RFC 37482, RFC 52473) tels que les réseaux Wi-Fi.</a:t>
            </a:r>
          </a:p>
          <a:p>
            <a:pPr marL="228594" indent="-228594" algn="just">
              <a:buFontTx/>
              <a:buChar char="-"/>
            </a:pPr>
            <a:r>
              <a:rPr lang="fr-FR" sz="12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Plusieurs méthodes d'authentification sont prédéfinies (MD5, OTP, </a:t>
            </a:r>
            <a:r>
              <a:rPr lang="fr-FR" sz="1200" i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Generic</a:t>
            </a:r>
            <a:r>
              <a:rPr lang="fr-FR" sz="12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200" i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Token</a:t>
            </a:r>
            <a:r>
              <a:rPr lang="fr-FR" sz="12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 </a:t>
            </a:r>
            <a:r>
              <a:rPr lang="fr-FR" sz="1200" i="1" dirty="0" err="1">
                <a:solidFill>
                  <a:schemeClr val="accent5">
                    <a:lumMod val="75000"/>
                  </a:schemeClr>
                </a:solidFill>
                <a:latin typeface="+mj-lt"/>
              </a:rPr>
              <a:t>Card</a:t>
            </a:r>
            <a:r>
              <a:rPr lang="fr-FR" sz="1200" i="1" dirty="0">
                <a:solidFill>
                  <a:schemeClr val="accent5">
                    <a:lumMod val="75000"/>
                  </a:schemeClr>
                </a:solidFill>
                <a:latin typeface="+mj-lt"/>
              </a:rPr>
              <a:t>, etc.) mais il est possible d'en rajouter sans qu'il soit nécessaire de changer ou de créer un nouveau protocole réseau.</a:t>
            </a:r>
          </a:p>
          <a:p>
            <a:pPr marL="228594" indent="-228594" algn="just">
              <a:buFontTx/>
              <a:buChar char="-"/>
            </a:pPr>
            <a:endParaRPr lang="fr-FR" sz="1200" i="1" dirty="0">
              <a:solidFill>
                <a:schemeClr val="accent5">
                  <a:lumMod val="50000"/>
                </a:schemeClr>
              </a:solidFill>
              <a:latin typeface="+mj-lt"/>
            </a:endParaRPr>
          </a:p>
          <a:p>
            <a:pPr algn="just"/>
            <a:r>
              <a:rPr lang="fr-FR" sz="1470" b="1" i="1" dirty="0">
                <a:solidFill>
                  <a:srgbClr val="7030A0"/>
                </a:solidFill>
                <a:latin typeface="+mj-lt"/>
              </a:rPr>
              <a:t>802.1X</a:t>
            </a:r>
            <a:r>
              <a:rPr lang="fr-FR" sz="1200" i="1" dirty="0">
                <a:solidFill>
                  <a:srgbClr val="7030A0"/>
                </a:solidFill>
                <a:latin typeface="+mj-lt"/>
              </a:rPr>
              <a:t> :</a:t>
            </a:r>
          </a:p>
          <a:p>
            <a:pPr marL="228594" indent="-228594" algn="just">
              <a:buFontTx/>
              <a:buChar char="-"/>
            </a:pPr>
            <a:r>
              <a:rPr lang="fr-FR" sz="1200" i="1" dirty="0">
                <a:solidFill>
                  <a:srgbClr val="7030A0"/>
                </a:solidFill>
                <a:latin typeface="+mj-lt"/>
              </a:rPr>
              <a:t>Standard lié à la sécurité des réseaux informatiques, </a:t>
            </a:r>
          </a:p>
          <a:p>
            <a:pPr marL="228594" indent="-228594" algn="just">
              <a:buFontTx/>
              <a:buChar char="-"/>
            </a:pPr>
            <a:r>
              <a:rPr lang="fr-FR" sz="1200" i="1" dirty="0">
                <a:solidFill>
                  <a:srgbClr val="7030A0"/>
                </a:solidFill>
                <a:latin typeface="+mj-lt"/>
              </a:rPr>
              <a:t>Mis au point en 2001 par l'IEEE (famille de la norme IEEE 802).</a:t>
            </a:r>
          </a:p>
          <a:p>
            <a:pPr marL="228594" indent="-228594" algn="just">
              <a:buFontTx/>
              <a:buChar char="-"/>
            </a:pPr>
            <a:r>
              <a:rPr lang="fr-FR" sz="1200" i="1" dirty="0">
                <a:solidFill>
                  <a:srgbClr val="7030A0"/>
                </a:solidFill>
                <a:latin typeface="+mj-lt"/>
              </a:rPr>
              <a:t>Permet de contrôler l'accès aux équipements d'infrastructures réseau </a:t>
            </a:r>
          </a:p>
          <a:p>
            <a:pPr algn="just"/>
            <a:r>
              <a:rPr lang="fr-FR" sz="1200" i="1" dirty="0">
                <a:solidFill>
                  <a:srgbClr val="7030A0"/>
                </a:solidFill>
                <a:latin typeface="+mj-lt"/>
              </a:rPr>
              <a:t>     (et par ce biais, de relayer les informations liées aux dispositifs d'identification).</a:t>
            </a:r>
          </a:p>
        </p:txBody>
      </p:sp>
      <p:pic>
        <p:nvPicPr>
          <p:cNvPr id="14" name="Image 13">
            <a:extLst>
              <a:ext uri="{FF2B5EF4-FFF2-40B4-BE49-F238E27FC236}">
                <a16:creationId xmlns:a16="http://schemas.microsoft.com/office/drawing/2014/main" id="{F004CAF9-4009-5A60-9222-4748612DD78F}"/>
              </a:ext>
            </a:extLst>
          </p:cNvPr>
          <p:cNvPicPr>
            <a:picLocks noChangeAspect="1"/>
          </p:cNvPicPr>
          <p:nvPr/>
        </p:nvPicPr>
        <p:blipFill>
          <a:blip r:embed="rId7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10580350" y="5591870"/>
            <a:ext cx="1225549" cy="368300"/>
          </a:xfrm>
          <a:prstGeom prst="rect">
            <a:avLst/>
          </a:prstGeom>
        </p:spPr>
      </p:pic>
      <p:sp>
        <p:nvSpPr>
          <p:cNvPr id="15" name="ZoneTexte 14">
            <a:extLst>
              <a:ext uri="{FF2B5EF4-FFF2-40B4-BE49-F238E27FC236}">
                <a16:creationId xmlns:a16="http://schemas.microsoft.com/office/drawing/2014/main" id="{ECDABA2F-09EF-017F-D9FF-15A28A4A2652}"/>
              </a:ext>
            </a:extLst>
          </p:cNvPr>
          <p:cNvSpPr txBox="1"/>
          <p:nvPr/>
        </p:nvSpPr>
        <p:spPr>
          <a:xfrm>
            <a:off x="169714" y="1408388"/>
            <a:ext cx="11636185" cy="5438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defTabSz="914377">
              <a:defRPr/>
            </a:pPr>
            <a:r>
              <a:rPr lang="fr-FR" sz="1467" dirty="0">
                <a:solidFill>
                  <a:srgbClr val="1F497D"/>
                </a:solidFill>
                <a:latin typeface="Arial"/>
              </a:rPr>
              <a:t>les Centrales INfluence utilisent le protocole de sécurisation </a:t>
            </a:r>
            <a:r>
              <a:rPr lang="fr-FR" sz="1467" b="1" dirty="0">
                <a:solidFill>
                  <a:prstClr val="black">
                    <a:lumMod val="50000"/>
                    <a:lumOff val="50000"/>
                  </a:prstClr>
                </a:solidFill>
                <a:latin typeface="Arial"/>
              </a:rPr>
              <a:t>TLS 1.2</a:t>
            </a:r>
            <a:r>
              <a:rPr lang="fr-FR" sz="1467" b="1" dirty="0">
                <a:solidFill>
                  <a:srgbClr val="1F497D"/>
                </a:solidFill>
                <a:latin typeface="Arial"/>
              </a:rPr>
              <a:t> ; </a:t>
            </a:r>
          </a:p>
          <a:p>
            <a:pPr algn="just" defTabSz="914377">
              <a:defRPr/>
            </a:pPr>
            <a:r>
              <a:rPr lang="fr-FR" sz="1467" dirty="0">
                <a:solidFill>
                  <a:srgbClr val="1F497D"/>
                </a:solidFill>
                <a:latin typeface="Arial"/>
              </a:rPr>
              <a:t>Il prend en charge </a:t>
            </a:r>
            <a:r>
              <a:rPr lang="fr-FR" sz="1467" dirty="0">
                <a:solidFill>
                  <a:schemeClr val="accent6">
                    <a:lumMod val="75000"/>
                  </a:schemeClr>
                </a:solidFill>
                <a:latin typeface="Arial"/>
              </a:rPr>
              <a:t>l’</a:t>
            </a:r>
            <a:r>
              <a:rPr lang="fr-FR" sz="1467" b="1" i="1" dirty="0">
                <a:solidFill>
                  <a:schemeClr val="accent6">
                    <a:lumMod val="75000"/>
                  </a:schemeClr>
                </a:solidFill>
                <a:latin typeface="Arial"/>
              </a:rPr>
              <a:t>EAP-TLS</a:t>
            </a:r>
            <a:r>
              <a:rPr lang="fr-FR" sz="1467" dirty="0">
                <a:solidFill>
                  <a:srgbClr val="1F497D"/>
                </a:solidFill>
                <a:latin typeface="Arial"/>
              </a:rPr>
              <a:t>, qui lui-même est utilisé par la Norme </a:t>
            </a:r>
            <a:r>
              <a:rPr lang="fr-FR" sz="1467" b="1" dirty="0">
                <a:solidFill>
                  <a:srgbClr val="8064A2">
                    <a:lumMod val="75000"/>
                  </a:srgbClr>
                </a:solidFill>
                <a:latin typeface="Arial"/>
              </a:rPr>
              <a:t>802.1X</a:t>
            </a:r>
            <a:r>
              <a:rPr lang="fr-FR" sz="1467" dirty="0">
                <a:solidFill>
                  <a:srgbClr val="1F497D"/>
                </a:solidFill>
                <a:latin typeface="Arial"/>
              </a:rPr>
              <a:t>, pour les échanges sur les réseaux informatique.</a:t>
            </a:r>
          </a:p>
        </p:txBody>
      </p:sp>
    </p:spTree>
    <p:extLst>
      <p:ext uri="{BB962C8B-B14F-4D97-AF65-F5344CB8AC3E}">
        <p14:creationId xmlns:p14="http://schemas.microsoft.com/office/powerpoint/2010/main" val="209093114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D262A6A6-F905-31D8-383F-1207DE8B4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9" y="100265"/>
            <a:ext cx="8977480" cy="699262"/>
          </a:xfrm>
        </p:spPr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A9BE877-092E-97B8-AA12-CAC45D86F6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70</a:t>
            </a:fld>
            <a:endParaRPr lang="en-US"/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D1E19787-95E2-804B-A03D-7008DF1205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62955" y="2069206"/>
            <a:ext cx="3967475" cy="2771309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5" name="Text Box 26">
            <a:extLst>
              <a:ext uri="{FF2B5EF4-FFF2-40B4-BE49-F238E27FC236}">
                <a16:creationId xmlns:a16="http://schemas.microsoft.com/office/drawing/2014/main" id="{0375A3C3-E567-507E-3C82-B87F09FA19E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57087" y="2069206"/>
            <a:ext cx="3967476" cy="1015663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+mj-lt"/>
                <a:cs typeface="Arial" charset="0"/>
              </a:rPr>
              <a:t>INfluence I et INitium I reprennent les configurations de la gamme Résonance. </a:t>
            </a: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tx2"/>
              </a:solidFill>
              <a:latin typeface="+mj-lt"/>
              <a:cs typeface="Arial" charset="0"/>
            </a:endParaRPr>
          </a:p>
          <a:p>
            <a:pPr marL="285744" indent="-285744" fontAlgn="base">
              <a:spcBef>
                <a:spcPct val="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+mj-lt"/>
                <a:cs typeface="Arial" charset="0"/>
              </a:rPr>
              <a:t>Les enveloppes distribuées des UTI.Com sont reprises. 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EFDC1947-EAF0-80BD-5A43-3E80702AEA68}"/>
              </a:ext>
            </a:extLst>
          </p:cNvPr>
          <p:cNvSpPr/>
          <p:nvPr/>
        </p:nvSpPr>
        <p:spPr>
          <a:xfrm>
            <a:off x="164610" y="667901"/>
            <a:ext cx="805778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</a:rPr>
              <a:t>Modernisation d’un système de détection incendie</a:t>
            </a:r>
            <a:endParaRPr lang="pt-B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grpSp>
        <p:nvGrpSpPr>
          <p:cNvPr id="42" name="Groupe 41">
            <a:extLst>
              <a:ext uri="{FF2B5EF4-FFF2-40B4-BE49-F238E27FC236}">
                <a16:creationId xmlns:a16="http://schemas.microsoft.com/office/drawing/2014/main" id="{1756F32F-30BB-8E07-C7D9-085250ABD89F}"/>
              </a:ext>
            </a:extLst>
          </p:cNvPr>
          <p:cNvGrpSpPr/>
          <p:nvPr/>
        </p:nvGrpSpPr>
        <p:grpSpPr>
          <a:xfrm>
            <a:off x="2723407" y="2515356"/>
            <a:ext cx="3956663" cy="3568514"/>
            <a:chOff x="2042555" y="1747957"/>
            <a:chExt cx="2967497" cy="2676385"/>
          </a:xfrm>
        </p:grpSpPr>
        <p:grpSp>
          <p:nvGrpSpPr>
            <p:cNvPr id="43" name="Groupe 42">
              <a:extLst>
                <a:ext uri="{FF2B5EF4-FFF2-40B4-BE49-F238E27FC236}">
                  <a16:creationId xmlns:a16="http://schemas.microsoft.com/office/drawing/2014/main" id="{B8BE06DA-E511-4657-25CE-60AC6727C6C6}"/>
                </a:ext>
              </a:extLst>
            </p:cNvPr>
            <p:cNvGrpSpPr/>
            <p:nvPr/>
          </p:nvGrpSpPr>
          <p:grpSpPr>
            <a:xfrm>
              <a:off x="2042555" y="1747957"/>
              <a:ext cx="2915045" cy="1743870"/>
              <a:chOff x="4280466" y="2232090"/>
              <a:chExt cx="3886726" cy="2325160"/>
            </a:xfrm>
          </p:grpSpPr>
          <p:grpSp>
            <p:nvGrpSpPr>
              <p:cNvPr id="48" name="Groupe 47">
                <a:extLst>
                  <a:ext uri="{FF2B5EF4-FFF2-40B4-BE49-F238E27FC236}">
                    <a16:creationId xmlns:a16="http://schemas.microsoft.com/office/drawing/2014/main" id="{79FE2F37-288D-9BAB-0586-82843DA712E0}"/>
                  </a:ext>
                </a:extLst>
              </p:cNvPr>
              <p:cNvGrpSpPr/>
              <p:nvPr/>
            </p:nvGrpSpPr>
            <p:grpSpPr>
              <a:xfrm flipH="1">
                <a:off x="4286328" y="2232090"/>
                <a:ext cx="3880864" cy="881258"/>
                <a:chOff x="4628827" y="4391745"/>
                <a:chExt cx="3424904" cy="881258"/>
              </a:xfrm>
            </p:grpSpPr>
            <p:grpSp>
              <p:nvGrpSpPr>
                <p:cNvPr id="61" name="Groupe 141">
                  <a:extLst>
                    <a:ext uri="{FF2B5EF4-FFF2-40B4-BE49-F238E27FC236}">
                      <a16:creationId xmlns:a16="http://schemas.microsoft.com/office/drawing/2014/main" id="{53EA162D-E2E8-DD11-085F-53C3B69E55FB}"/>
                    </a:ext>
                  </a:extLst>
                </p:cNvPr>
                <p:cNvGrpSpPr/>
                <p:nvPr/>
              </p:nvGrpSpPr>
              <p:grpSpPr>
                <a:xfrm>
                  <a:off x="4628827" y="4413016"/>
                  <a:ext cx="3424904" cy="789301"/>
                  <a:chOff x="3962400" y="5311918"/>
                  <a:chExt cx="3424904" cy="789301"/>
                </a:xfrm>
              </p:grpSpPr>
              <p:grpSp>
                <p:nvGrpSpPr>
                  <p:cNvPr id="67" name="Groupe 97">
                    <a:extLst>
                      <a:ext uri="{FF2B5EF4-FFF2-40B4-BE49-F238E27FC236}">
                        <a16:creationId xmlns:a16="http://schemas.microsoft.com/office/drawing/2014/main" id="{3A1647AF-3E37-993B-8474-A51D40800A6A}"/>
                      </a:ext>
                    </a:extLst>
                  </p:cNvPr>
                  <p:cNvGrpSpPr/>
                  <p:nvPr/>
                </p:nvGrpSpPr>
                <p:grpSpPr>
                  <a:xfrm>
                    <a:off x="3962400" y="5311918"/>
                    <a:ext cx="3424904" cy="789301"/>
                    <a:chOff x="138984" y="5805264"/>
                    <a:chExt cx="3424904" cy="803166"/>
                  </a:xfrm>
                </p:grpSpPr>
                <p:sp>
                  <p:nvSpPr>
                    <p:cNvPr id="70" name="Forme en L 69">
                      <a:extLst>
                        <a:ext uri="{FF2B5EF4-FFF2-40B4-BE49-F238E27FC236}">
                          <a16:creationId xmlns:a16="http://schemas.microsoft.com/office/drawing/2014/main" id="{1218978B-C9D5-A143-C0AF-D783E527594A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138984" y="5805264"/>
                      <a:ext cx="3424904" cy="576064"/>
                    </a:xfrm>
                    <a:prstGeom prst="corner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fr-FR" sz="1400">
                        <a:solidFill>
                          <a:srgbClr val="002060"/>
                        </a:solidFill>
                        <a:latin typeface="Arial"/>
                      </a:endParaRPr>
                    </a:p>
                  </p:txBody>
                </p:sp>
                <p:pic>
                  <p:nvPicPr>
                    <p:cNvPr id="71" name="Picture 2" descr="D:\documents\Chubb\Gamme Résonance\RésonancePhotos\Images EPS\I.Scan+O.eps">
                      <a:extLst>
                        <a:ext uri="{FF2B5EF4-FFF2-40B4-BE49-F238E27FC236}">
                          <a16:creationId xmlns:a16="http://schemas.microsoft.com/office/drawing/2014/main" id="{CF2ABEF8-975F-8E36-4217-5B69433407BE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979712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72" name="Picture 2" descr="D:\documents\Chubb\Gamme Résonance\RésonancePhotos\Images EPS\I.Scan+O.eps">
                      <a:extLst>
                        <a:ext uri="{FF2B5EF4-FFF2-40B4-BE49-F238E27FC236}">
                          <a16:creationId xmlns:a16="http://schemas.microsoft.com/office/drawing/2014/main" id="{A162C076-FA7E-BF50-1D61-583E8DB1D17A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555776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68" name="Picture 2" descr="D:\documents\Chubb\Gamme Résonance\RésonancePhotos\Images EPS\I.Scan+O.eps">
                    <a:extLst>
                      <a:ext uri="{FF2B5EF4-FFF2-40B4-BE49-F238E27FC236}">
                        <a16:creationId xmlns:a16="http://schemas.microsoft.com/office/drawing/2014/main" id="{EF8817A6-E1F7-F976-AD98-95CE99F0C9AB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6379515" y="5440119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69" name="Picture 2" descr="D:\documents\Chubb\Gamme Résonance\RésonancePhotos\Images EPS\I.Scan+O.eps">
                    <a:extLst>
                      <a:ext uri="{FF2B5EF4-FFF2-40B4-BE49-F238E27FC236}">
                        <a16:creationId xmlns:a16="http://schemas.microsoft.com/office/drawing/2014/main" id="{C1C7CB6D-BA77-5532-B9C6-199540D274B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5776771" y="5428183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62" name="Picture 2" descr="D:\documents\Chubb\Gamme Résonance\RésonancePhotos\Images EPS\I.Scan+O.eps">
                  <a:extLst>
                    <a:ext uri="{FF2B5EF4-FFF2-40B4-BE49-F238E27FC236}">
                      <a16:creationId xmlns:a16="http://schemas.microsoft.com/office/drawing/2014/main" id="{8D186F27-1485-5FB6-4A06-A4696E56F87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311315" y="4908371"/>
                  <a:ext cx="360040" cy="293946"/>
                </a:xfrm>
                <a:prstGeom prst="rect">
                  <a:avLst/>
                </a:prstGeom>
                <a:noFill/>
              </p:spPr>
            </p:pic>
            <p:pic>
              <p:nvPicPr>
                <p:cNvPr id="63" name="Picture 2" descr="D:\documents\Chubb\Gamme Résonance\RésonancePhotos\Images EPS\I.Scan+O.eps">
                  <a:extLst>
                    <a:ext uri="{FF2B5EF4-FFF2-40B4-BE49-F238E27FC236}">
                      <a16:creationId xmlns:a16="http://schemas.microsoft.com/office/drawing/2014/main" id="{707A535F-7A6E-BD70-E78B-F9B0536631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284958" y="4529281"/>
                  <a:ext cx="360040" cy="293947"/>
                </a:xfrm>
                <a:prstGeom prst="rect">
                  <a:avLst/>
                </a:prstGeom>
                <a:noFill/>
              </p:spPr>
            </p:pic>
            <p:sp>
              <p:nvSpPr>
                <p:cNvPr id="64" name="Ellipse 63">
                  <a:extLst>
                    <a:ext uri="{FF2B5EF4-FFF2-40B4-BE49-F238E27FC236}">
                      <a16:creationId xmlns:a16="http://schemas.microsoft.com/office/drawing/2014/main" id="{5E889ADB-F716-BF3C-5848-85AFB207F058}"/>
                    </a:ext>
                  </a:extLst>
                </p:cNvPr>
                <p:cNvSpPr/>
                <p:nvPr/>
              </p:nvSpPr>
              <p:spPr bwMode="auto">
                <a:xfrm>
                  <a:off x="4750747" y="4496058"/>
                  <a:ext cx="426720" cy="685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14377" fontAlgn="base">
                    <a:spcBef>
                      <a:spcPct val="30000"/>
                    </a:spcBef>
                    <a:spcAft>
                      <a:spcPct val="0"/>
                    </a:spcAft>
                  </a:pPr>
                  <a:endParaRPr lang="fr-FR" sz="1400">
                    <a:solidFill>
                      <a:srgbClr val="002060"/>
                    </a:solidFill>
                    <a:latin typeface="Arial"/>
                    <a:cs typeface="Arial" pitchFamily="34" charset="0"/>
                  </a:endParaRPr>
                </a:p>
              </p:txBody>
            </p:sp>
            <p:pic>
              <p:nvPicPr>
                <p:cNvPr id="65" name="Image 34" descr="PH348211.jpg">
                  <a:extLst>
                    <a:ext uri="{FF2B5EF4-FFF2-40B4-BE49-F238E27FC236}">
                      <a16:creationId xmlns:a16="http://schemas.microsoft.com/office/drawing/2014/main" id="{76D51DC5-7384-25F5-C4C6-B31570D8916C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821684" y="4391745"/>
                  <a:ext cx="393135" cy="4023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66" name="Image 35" descr="PH311411.jpg">
                  <a:extLst>
                    <a:ext uri="{FF2B5EF4-FFF2-40B4-BE49-F238E27FC236}">
                      <a16:creationId xmlns:a16="http://schemas.microsoft.com/office/drawing/2014/main" id="{D111C2D6-8BD8-CAA9-06A7-C9410D37D186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839066" y="4831498"/>
                  <a:ext cx="418863" cy="4415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  <p:grpSp>
            <p:nvGrpSpPr>
              <p:cNvPr id="49" name="Groupe 48">
                <a:extLst>
                  <a:ext uri="{FF2B5EF4-FFF2-40B4-BE49-F238E27FC236}">
                    <a16:creationId xmlns:a16="http://schemas.microsoft.com/office/drawing/2014/main" id="{79F85CEC-6F5E-16A4-2F23-5FE23CAA6E02}"/>
                  </a:ext>
                </a:extLst>
              </p:cNvPr>
              <p:cNvGrpSpPr/>
              <p:nvPr/>
            </p:nvGrpSpPr>
            <p:grpSpPr>
              <a:xfrm flipH="1">
                <a:off x="4280466" y="3675992"/>
                <a:ext cx="3880863" cy="881258"/>
                <a:chOff x="4628827" y="4391745"/>
                <a:chExt cx="3424904" cy="881258"/>
              </a:xfrm>
            </p:grpSpPr>
            <p:grpSp>
              <p:nvGrpSpPr>
                <p:cNvPr id="50" name="Groupe 141">
                  <a:extLst>
                    <a:ext uri="{FF2B5EF4-FFF2-40B4-BE49-F238E27FC236}">
                      <a16:creationId xmlns:a16="http://schemas.microsoft.com/office/drawing/2014/main" id="{DB9F611B-4990-E3F8-EFDA-DC369D45B726}"/>
                    </a:ext>
                  </a:extLst>
                </p:cNvPr>
                <p:cNvGrpSpPr/>
                <p:nvPr/>
              </p:nvGrpSpPr>
              <p:grpSpPr>
                <a:xfrm>
                  <a:off x="4628827" y="4413016"/>
                  <a:ext cx="3424904" cy="789301"/>
                  <a:chOff x="3962400" y="5311918"/>
                  <a:chExt cx="3424904" cy="789301"/>
                </a:xfrm>
              </p:grpSpPr>
              <p:grpSp>
                <p:nvGrpSpPr>
                  <p:cNvPr id="55" name="Groupe 97">
                    <a:extLst>
                      <a:ext uri="{FF2B5EF4-FFF2-40B4-BE49-F238E27FC236}">
                        <a16:creationId xmlns:a16="http://schemas.microsoft.com/office/drawing/2014/main" id="{A55A5560-356A-3459-ADA7-4238A3BD15E9}"/>
                      </a:ext>
                    </a:extLst>
                  </p:cNvPr>
                  <p:cNvGrpSpPr/>
                  <p:nvPr/>
                </p:nvGrpSpPr>
                <p:grpSpPr>
                  <a:xfrm>
                    <a:off x="3962400" y="5311918"/>
                    <a:ext cx="3424904" cy="789301"/>
                    <a:chOff x="138984" y="5805264"/>
                    <a:chExt cx="3424904" cy="803166"/>
                  </a:xfrm>
                </p:grpSpPr>
                <p:sp>
                  <p:nvSpPr>
                    <p:cNvPr id="58" name="Forme en L 57">
                      <a:extLst>
                        <a:ext uri="{FF2B5EF4-FFF2-40B4-BE49-F238E27FC236}">
                          <a16:creationId xmlns:a16="http://schemas.microsoft.com/office/drawing/2014/main" id="{53046F37-A9A4-F5A2-73E6-8F028CE0F138}"/>
                        </a:ext>
                      </a:extLst>
                    </p:cNvPr>
                    <p:cNvSpPr/>
                    <p:nvPr/>
                  </p:nvSpPr>
                  <p:spPr>
                    <a:xfrm rot="10800000" flipV="1">
                      <a:off x="138984" y="5805264"/>
                      <a:ext cx="3424904" cy="576064"/>
                    </a:xfrm>
                    <a:prstGeom prst="corner">
                      <a:avLst/>
                    </a:prstGeom>
                    <a:noFill/>
                    <a:ln>
                      <a:solidFill>
                        <a:srgbClr val="C00000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 fontAlgn="base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endParaRPr lang="fr-FR" sz="1400">
                        <a:solidFill>
                          <a:srgbClr val="002060"/>
                        </a:solidFill>
                        <a:latin typeface="Arial"/>
                      </a:endParaRPr>
                    </a:p>
                  </p:txBody>
                </p:sp>
                <p:pic>
                  <p:nvPicPr>
                    <p:cNvPr id="59" name="Picture 2" descr="D:\documents\Chubb\Gamme Résonance\RésonancePhotos\Images EPS\I.Scan+O.eps">
                      <a:extLst>
                        <a:ext uri="{FF2B5EF4-FFF2-40B4-BE49-F238E27FC236}">
                          <a16:creationId xmlns:a16="http://schemas.microsoft.com/office/drawing/2014/main" id="{58C1FD31-5ECE-5BA6-9B6A-AAE338488989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1979712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  <p:pic>
                  <p:nvPicPr>
                    <p:cNvPr id="60" name="Picture 2" descr="D:\documents\Chubb\Gamme Résonance\RésonancePhotos\Images EPS\I.Scan+O.eps">
                      <a:extLst>
                        <a:ext uri="{FF2B5EF4-FFF2-40B4-BE49-F238E27FC236}">
                          <a16:creationId xmlns:a16="http://schemas.microsoft.com/office/drawing/2014/main" id="{C7B4AD92-603C-BA1E-C4FF-5B9445FE1896}"/>
                        </a:ext>
                      </a:extLst>
                    </p:cNvPr>
                    <p:cNvPicPr>
                      <a:picLocks noChangeAspect="1" noChangeArrowheads="1"/>
                    </p:cNvPicPr>
                    <p:nvPr/>
                  </p:nvPicPr>
                  <p:blipFill>
                    <a:blip r:embed="rId2" cstate="print"/>
                    <a:srcRect/>
                    <a:stretch>
                      <a:fillRect/>
                    </a:stretch>
                  </p:blipFill>
                  <p:spPr bwMode="auto">
                    <a:xfrm>
                      <a:off x="2555776" y="6309320"/>
                      <a:ext cx="360040" cy="299110"/>
                    </a:xfrm>
                    <a:prstGeom prst="rect">
                      <a:avLst/>
                    </a:prstGeom>
                    <a:noFill/>
                  </p:spPr>
                </p:pic>
              </p:grpSp>
              <p:pic>
                <p:nvPicPr>
                  <p:cNvPr id="56" name="Picture 2" descr="D:\documents\Chubb\Gamme Résonance\RésonancePhotos\Images EPS\I.Scan+O.eps">
                    <a:extLst>
                      <a:ext uri="{FF2B5EF4-FFF2-40B4-BE49-F238E27FC236}">
                        <a16:creationId xmlns:a16="http://schemas.microsoft.com/office/drawing/2014/main" id="{D044725D-D739-9A33-7643-F0F35CE5E9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6379515" y="5440119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  <p:pic>
                <p:nvPicPr>
                  <p:cNvPr id="57" name="Picture 2" descr="D:\documents\Chubb\Gamme Résonance\RésonancePhotos\Images EPS\I.Scan+O.eps">
                    <a:extLst>
                      <a:ext uri="{FF2B5EF4-FFF2-40B4-BE49-F238E27FC236}">
                        <a16:creationId xmlns:a16="http://schemas.microsoft.com/office/drawing/2014/main" id="{1EFC3249-3AF6-5222-14D1-E03533656042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 cstate="print"/>
                  <a:srcRect/>
                  <a:stretch>
                    <a:fillRect/>
                  </a:stretch>
                </p:blipFill>
                <p:spPr bwMode="auto">
                  <a:xfrm>
                    <a:off x="5776771" y="5428183"/>
                    <a:ext cx="360040" cy="293947"/>
                  </a:xfrm>
                  <a:prstGeom prst="rect">
                    <a:avLst/>
                  </a:prstGeom>
                  <a:noFill/>
                </p:spPr>
              </p:pic>
            </p:grpSp>
            <p:pic>
              <p:nvPicPr>
                <p:cNvPr id="51" name="Picture 2" descr="D:\documents\Chubb\Gamme Résonance\RésonancePhotos\Images EPS\I.Scan+O.eps">
                  <a:extLst>
                    <a:ext uri="{FF2B5EF4-FFF2-40B4-BE49-F238E27FC236}">
                      <a16:creationId xmlns:a16="http://schemas.microsoft.com/office/drawing/2014/main" id="{8D9FB4A2-1EBE-0A30-83C5-B09E69B9091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 cstate="print"/>
                <a:srcRect/>
                <a:stretch>
                  <a:fillRect/>
                </a:stretch>
              </p:blipFill>
              <p:spPr bwMode="auto">
                <a:xfrm>
                  <a:off x="5284958" y="4529281"/>
                  <a:ext cx="360040" cy="293947"/>
                </a:xfrm>
                <a:prstGeom prst="rect">
                  <a:avLst/>
                </a:prstGeom>
                <a:noFill/>
              </p:spPr>
            </p:pic>
            <p:sp>
              <p:nvSpPr>
                <p:cNvPr id="52" name="Ellipse 51">
                  <a:extLst>
                    <a:ext uri="{FF2B5EF4-FFF2-40B4-BE49-F238E27FC236}">
                      <a16:creationId xmlns:a16="http://schemas.microsoft.com/office/drawing/2014/main" id="{1103C6D4-B60E-6C0F-EC58-BC2334DA180D}"/>
                    </a:ext>
                  </a:extLst>
                </p:cNvPr>
                <p:cNvSpPr/>
                <p:nvPr/>
              </p:nvSpPr>
              <p:spPr bwMode="auto">
                <a:xfrm>
                  <a:off x="4750747" y="4496058"/>
                  <a:ext cx="426720" cy="685800"/>
                </a:xfrm>
                <a:prstGeom prst="ellipse">
                  <a:avLst/>
                </a:prstGeom>
                <a:noFill/>
                <a:ln w="9525" cap="flat" cmpd="sng" algn="ctr">
                  <a:solidFill>
                    <a:schemeClr val="accent4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914377" fontAlgn="base">
                    <a:spcBef>
                      <a:spcPct val="30000"/>
                    </a:spcBef>
                    <a:spcAft>
                      <a:spcPct val="0"/>
                    </a:spcAft>
                  </a:pPr>
                  <a:endParaRPr lang="fr-FR" sz="1400">
                    <a:solidFill>
                      <a:srgbClr val="002060"/>
                    </a:solidFill>
                    <a:latin typeface="Arial"/>
                    <a:cs typeface="Arial" pitchFamily="34" charset="0"/>
                  </a:endParaRPr>
                </a:p>
              </p:txBody>
            </p:sp>
            <p:pic>
              <p:nvPicPr>
                <p:cNvPr id="53" name="Image 34" descr="PH348211.jpg">
                  <a:extLst>
                    <a:ext uri="{FF2B5EF4-FFF2-40B4-BE49-F238E27FC236}">
                      <a16:creationId xmlns:a16="http://schemas.microsoft.com/office/drawing/2014/main" id="{4E560FE6-C9EB-FB4B-722B-CC0E62720D2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3" cstate="print"/>
                <a:srcRect/>
                <a:stretch>
                  <a:fillRect/>
                </a:stretch>
              </p:blipFill>
              <p:spPr bwMode="auto">
                <a:xfrm>
                  <a:off x="5821684" y="4391745"/>
                  <a:ext cx="393135" cy="402397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  <p:pic>
              <p:nvPicPr>
                <p:cNvPr id="54" name="Image 35" descr="PH311411.jpg">
                  <a:extLst>
                    <a:ext uri="{FF2B5EF4-FFF2-40B4-BE49-F238E27FC236}">
                      <a16:creationId xmlns:a16="http://schemas.microsoft.com/office/drawing/2014/main" id="{1E976F59-122D-A5CE-F8ED-0AF065D66783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 cstate="print"/>
                <a:srcRect/>
                <a:stretch>
                  <a:fillRect/>
                </a:stretch>
              </p:blipFill>
              <p:spPr bwMode="auto">
                <a:xfrm>
                  <a:off x="5839066" y="4831498"/>
                  <a:ext cx="418863" cy="441505"/>
                </a:xfrm>
                <a:prstGeom prst="rect">
                  <a:avLst/>
                </a:prstGeom>
                <a:noFill/>
                <a:ln w="9525">
                  <a:noFill/>
                  <a:miter lim="800000"/>
                  <a:headEnd/>
                  <a:tailEnd/>
                </a:ln>
              </p:spPr>
            </p:pic>
          </p:grpSp>
        </p:grpSp>
        <p:pic>
          <p:nvPicPr>
            <p:cNvPr id="44" name="Picture 2">
              <a:extLst>
                <a:ext uri="{FF2B5EF4-FFF2-40B4-BE49-F238E27FC236}">
                  <a16:creationId xmlns:a16="http://schemas.microsoft.com/office/drawing/2014/main" id="{7A6805AA-3767-23F9-7617-C119A9AD00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94058" y="3672380"/>
              <a:ext cx="1015994" cy="75196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5" name="Éclair 44">
              <a:extLst>
                <a:ext uri="{FF2B5EF4-FFF2-40B4-BE49-F238E27FC236}">
                  <a16:creationId xmlns:a16="http://schemas.microsoft.com/office/drawing/2014/main" id="{5B1451FA-51E5-96F9-BBA0-8D89570C55C9}"/>
                </a:ext>
              </a:extLst>
            </p:cNvPr>
            <p:cNvSpPr/>
            <p:nvPr/>
          </p:nvSpPr>
          <p:spPr>
            <a:xfrm>
              <a:off x="4226189" y="3367534"/>
              <a:ext cx="172253" cy="284892"/>
            </a:xfrm>
            <a:prstGeom prst="lightningBol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1351"/>
            </a:p>
          </p:txBody>
        </p:sp>
        <p:pic>
          <p:nvPicPr>
            <p:cNvPr id="46" name="Image 1">
              <a:extLst>
                <a:ext uri="{FF2B5EF4-FFF2-40B4-BE49-F238E27FC236}">
                  <a16:creationId xmlns:a16="http://schemas.microsoft.com/office/drawing/2014/main" id="{C055851E-DFA8-E45D-1B73-4954870781C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 cstate="print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rot="10800000">
              <a:off x="4102480" y="3138929"/>
              <a:ext cx="310469" cy="2286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73" name="Image 72">
            <a:extLst>
              <a:ext uri="{FF2B5EF4-FFF2-40B4-BE49-F238E27FC236}">
                <a16:creationId xmlns:a16="http://schemas.microsoft.com/office/drawing/2014/main" id="{9D1D68B6-391A-CF5E-1E74-263FBB3AF5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562" y="2303153"/>
            <a:ext cx="2489456" cy="2292449"/>
          </a:xfrm>
          <a:prstGeom prst="rect">
            <a:avLst/>
          </a:prstGeom>
        </p:spPr>
      </p:pic>
      <p:sp>
        <p:nvSpPr>
          <p:cNvPr id="74" name="Rectangle 73">
            <a:extLst>
              <a:ext uri="{FF2B5EF4-FFF2-40B4-BE49-F238E27FC236}">
                <a16:creationId xmlns:a16="http://schemas.microsoft.com/office/drawing/2014/main" id="{C6E9254F-63EE-5F8B-75E1-D5B973D5B81C}"/>
              </a:ext>
            </a:extLst>
          </p:cNvPr>
          <p:cNvSpPr/>
          <p:nvPr/>
        </p:nvSpPr>
        <p:spPr>
          <a:xfrm>
            <a:off x="3191108" y="3433779"/>
            <a:ext cx="341316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fr-FR" sz="800" i="1" dirty="0">
                <a:solidFill>
                  <a:srgbClr val="000000"/>
                </a:solidFill>
                <a:cs typeface="Arial" charset="0"/>
              </a:rPr>
              <a:t>Intégration dans l'étude de la norme NF S 61-970, avec mesure des écarts pour présentation à la commission de sécurité (GN10 en ERP). </a:t>
            </a:r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E160FBAE-8086-0FDE-A84F-B875C04F0FE5}"/>
              </a:ext>
            </a:extLst>
          </p:cNvPr>
          <p:cNvSpPr/>
          <p:nvPr/>
        </p:nvSpPr>
        <p:spPr>
          <a:xfrm>
            <a:off x="320484" y="5469635"/>
            <a:ext cx="500492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700" i="1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Les modernisations doivent se conformer aux exigences réglementaires et normatives applicables au cas par cas. 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9EA0E7C0-0F98-9DA2-3E59-86321ADC83EA}"/>
              </a:ext>
            </a:extLst>
          </p:cNvPr>
          <p:cNvSpPr/>
          <p:nvPr/>
        </p:nvSpPr>
        <p:spPr>
          <a:xfrm>
            <a:off x="6965887" y="5469635"/>
            <a:ext cx="5058677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7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charset="0"/>
                <a:cs typeface="Arial" charset="0"/>
              </a:rPr>
              <a:t>Ces schémas ne sont pas des schémas de réalisation, se conformer aux notices d’installation des matériels;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730D01-5A83-06D2-266F-BA1C2B118566}"/>
              </a:ext>
            </a:extLst>
          </p:cNvPr>
          <p:cNvSpPr/>
          <p:nvPr/>
        </p:nvSpPr>
        <p:spPr>
          <a:xfrm>
            <a:off x="164609" y="1316768"/>
            <a:ext cx="7311697" cy="416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pt-BR" sz="1600" b="1" dirty="0">
                <a:solidFill>
                  <a:schemeClr val="accent1"/>
                </a:solidFill>
              </a:rPr>
              <a:t>À INfluence-I</a:t>
            </a:r>
          </a:p>
        </p:txBody>
      </p:sp>
    </p:spTree>
    <p:extLst>
      <p:ext uri="{BB962C8B-B14F-4D97-AF65-F5344CB8AC3E}">
        <p14:creationId xmlns:p14="http://schemas.microsoft.com/office/powerpoint/2010/main" val="300078132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Espace réservé pour une image  11" descr="Une image contenant équipement électronique&#10;&#10;Description générée automatiquement">
            <a:extLst>
              <a:ext uri="{FF2B5EF4-FFF2-40B4-BE49-F238E27FC236}">
                <a16:creationId xmlns:a16="http://schemas.microsoft.com/office/drawing/2014/main" id="{AE18F6E6-A4A7-1BAC-344A-392656BCDAC7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62" r="22262"/>
          <a:stretch>
            <a:fillRect/>
          </a:stretch>
        </p:blipFill>
        <p:spPr/>
      </p:pic>
      <p:sp>
        <p:nvSpPr>
          <p:cNvPr id="8" name="Titre 7">
            <a:extLst>
              <a:ext uri="{FF2B5EF4-FFF2-40B4-BE49-F238E27FC236}">
                <a16:creationId xmlns:a16="http://schemas.microsoft.com/office/drawing/2014/main" id="{B437BE0C-74E1-E058-A3D5-45444D17F0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Modernisation d’un système </a:t>
            </a:r>
            <a:b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</a:b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de mise en sécurité incendie</a:t>
            </a: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2A06B9-5DBD-73B5-7BCD-3F64998A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71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6" name="Espace réservé du contenu 5">
            <a:extLst>
              <a:ext uri="{FF2B5EF4-FFF2-40B4-BE49-F238E27FC236}">
                <a16:creationId xmlns:a16="http://schemas.microsoft.com/office/drawing/2014/main" id="{C2B0B767-7EA1-3483-B8EE-9E2044088BB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338" y="1700213"/>
            <a:ext cx="5036598" cy="4181475"/>
          </a:xfrm>
        </p:spPr>
      </p:pic>
    </p:spTree>
    <p:extLst>
      <p:ext uri="{BB962C8B-B14F-4D97-AF65-F5344CB8AC3E}">
        <p14:creationId xmlns:p14="http://schemas.microsoft.com/office/powerpoint/2010/main" val="148804666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48970C1-AB93-1E90-0638-BE62EEACC5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9" y="100265"/>
            <a:ext cx="8977480" cy="699262"/>
          </a:xfrm>
        </p:spPr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60BEE502-A6C6-DA4D-89E7-D8C450B6ED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72</a:t>
            </a:fld>
            <a:endParaRPr lang="en-US"/>
          </a:p>
        </p:txBody>
      </p:sp>
      <p:sp>
        <p:nvSpPr>
          <p:cNvPr id="4" name="Rectangle 25">
            <a:extLst>
              <a:ext uri="{FF2B5EF4-FFF2-40B4-BE49-F238E27FC236}">
                <a16:creationId xmlns:a16="http://schemas.microsoft.com/office/drawing/2014/main" id="{5018FD93-D045-DFE4-B27C-E27549A8066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8672" y="2069206"/>
            <a:ext cx="3971757" cy="2385633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fr-FR" sz="2400" dirty="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D08A5E0-D061-D414-13AC-B63D2A407977}"/>
              </a:ext>
            </a:extLst>
          </p:cNvPr>
          <p:cNvSpPr/>
          <p:nvPr/>
        </p:nvSpPr>
        <p:spPr>
          <a:xfrm>
            <a:off x="8058672" y="2069206"/>
            <a:ext cx="3971757" cy="9417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200" dirty="0">
                <a:solidFill>
                  <a:schemeClr val="tx2"/>
                </a:solidFill>
                <a:latin typeface="Arial" charset="0"/>
                <a:cs typeface="Arial" charset="0"/>
              </a:rPr>
              <a:t>L’adressage d’exploitation permet à l’exploitant d’optimiser la gestion des dispositifs ;</a:t>
            </a:r>
          </a:p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200" dirty="0">
              <a:solidFill>
                <a:schemeClr val="tx2"/>
              </a:solidFill>
              <a:latin typeface="Arial" charset="0"/>
              <a:cs typeface="Arial" charset="0"/>
            </a:endParaRPr>
          </a:p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endParaRPr lang="fr-FR" sz="1200" dirty="0">
              <a:solidFill>
                <a:schemeClr val="tx2"/>
              </a:solidFill>
              <a:latin typeface="Arial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80592D9-A763-7EA1-4849-9FDDF778334F}"/>
              </a:ext>
            </a:extLst>
          </p:cNvPr>
          <p:cNvSpPr/>
          <p:nvPr/>
        </p:nvSpPr>
        <p:spPr>
          <a:xfrm>
            <a:off x="164610" y="667901"/>
            <a:ext cx="805778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Modernisation d’un système de </a:t>
            </a:r>
            <a:r>
              <a:rPr lang="fr-FR" sz="1600" b="1" dirty="0">
                <a:solidFill>
                  <a:srgbClr val="0067B1">
                    <a:lumMod val="75000"/>
                  </a:srgbClr>
                </a:solidFill>
                <a:latin typeface="Arial" panose="020B0604020202020204"/>
              </a:rPr>
              <a:t>mise en sécurité </a:t>
            </a: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incendie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grpSp>
        <p:nvGrpSpPr>
          <p:cNvPr id="7" name="Groupe 6">
            <a:extLst>
              <a:ext uri="{FF2B5EF4-FFF2-40B4-BE49-F238E27FC236}">
                <a16:creationId xmlns:a16="http://schemas.microsoft.com/office/drawing/2014/main" id="{00349CDC-9C5A-D6A1-769D-36DDAA785437}"/>
              </a:ext>
            </a:extLst>
          </p:cNvPr>
          <p:cNvGrpSpPr>
            <a:grpSpLocks noChangeAspect="1"/>
          </p:cNvGrpSpPr>
          <p:nvPr/>
        </p:nvGrpSpPr>
        <p:grpSpPr>
          <a:xfrm>
            <a:off x="325477" y="4130942"/>
            <a:ext cx="2627219" cy="1029852"/>
            <a:chOff x="3831562" y="3772372"/>
            <a:chExt cx="1948834" cy="763930"/>
          </a:xfrm>
        </p:grpSpPr>
        <p:pic>
          <p:nvPicPr>
            <p:cNvPr id="8" name="Picture 38">
              <a:extLst>
                <a:ext uri="{FF2B5EF4-FFF2-40B4-BE49-F238E27FC236}">
                  <a16:creationId xmlns:a16="http://schemas.microsoft.com/office/drawing/2014/main" id="{979EB2E4-D07D-C5CA-431B-111A28DD7F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78636" y="3772372"/>
              <a:ext cx="1101760" cy="76393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4C4DF46B-51D5-E8AA-62BC-7D905144A4B8}"/>
                </a:ext>
              </a:extLst>
            </p:cNvPr>
            <p:cNvSpPr/>
            <p:nvPr/>
          </p:nvSpPr>
          <p:spPr bwMode="auto">
            <a:xfrm>
              <a:off x="3831562" y="4238124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10" name="Flèche droite 64">
              <a:extLst>
                <a:ext uri="{FF2B5EF4-FFF2-40B4-BE49-F238E27FC236}">
                  <a16:creationId xmlns:a16="http://schemas.microsoft.com/office/drawing/2014/main" id="{E054DE6B-213E-2DCA-0A7A-5FAED0A0EAAE}"/>
                </a:ext>
              </a:extLst>
            </p:cNvPr>
            <p:cNvSpPr/>
            <p:nvPr/>
          </p:nvSpPr>
          <p:spPr bwMode="auto">
            <a:xfrm>
              <a:off x="4010485" y="4183199"/>
              <a:ext cx="596384" cy="201862"/>
            </a:xfrm>
            <a:prstGeom prst="rightArrow">
              <a:avLst/>
            </a:prstGeom>
            <a:noFill/>
            <a:ln w="9525" cap="flat" cmpd="sng" algn="ctr">
              <a:solidFill>
                <a:schemeClr val="tx2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</p:grpSp>
      <p:grpSp>
        <p:nvGrpSpPr>
          <p:cNvPr id="11" name="Groupe 10">
            <a:extLst>
              <a:ext uri="{FF2B5EF4-FFF2-40B4-BE49-F238E27FC236}">
                <a16:creationId xmlns:a16="http://schemas.microsoft.com/office/drawing/2014/main" id="{5EAE18DD-580C-1C50-32DF-3E3D4449F62B}"/>
              </a:ext>
            </a:extLst>
          </p:cNvPr>
          <p:cNvGrpSpPr/>
          <p:nvPr/>
        </p:nvGrpSpPr>
        <p:grpSpPr>
          <a:xfrm>
            <a:off x="2043486" y="2299243"/>
            <a:ext cx="5752481" cy="2122747"/>
            <a:chOff x="1532614" y="1724432"/>
            <a:chExt cx="4314361" cy="1592060"/>
          </a:xfrm>
        </p:grpSpPr>
        <p:sp>
          <p:nvSpPr>
            <p:cNvPr id="12" name="Rectangle à coins arrondis 11">
              <a:extLst>
                <a:ext uri="{FF2B5EF4-FFF2-40B4-BE49-F238E27FC236}">
                  <a16:creationId xmlns:a16="http://schemas.microsoft.com/office/drawing/2014/main" id="{87252CA7-253E-5283-71DF-5C4DE9CB22B0}"/>
                </a:ext>
              </a:extLst>
            </p:cNvPr>
            <p:cNvSpPr/>
            <p:nvPr/>
          </p:nvSpPr>
          <p:spPr>
            <a:xfrm>
              <a:off x="1532614" y="1724432"/>
              <a:ext cx="1885934" cy="43204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40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3" name="Picture 3" descr="D:\documents\Chubb\Gamme Résonance\RésonancePhotos\Photos Résonance Optima\Carte-SATC-V3.png">
              <a:extLst>
                <a:ext uri="{FF2B5EF4-FFF2-40B4-BE49-F238E27FC236}">
                  <a16:creationId xmlns:a16="http://schemas.microsoft.com/office/drawing/2014/main" id="{30E2CE01-8A57-8BBE-7EEF-92D879EC420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180166" y="2067344"/>
              <a:ext cx="875556" cy="468019"/>
            </a:xfrm>
            <a:prstGeom prst="rect">
              <a:avLst/>
            </a:prstGeom>
            <a:noFill/>
          </p:spPr>
        </p:pic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F5AFCFA-29D9-8E3B-89DC-CCDD11E30860}"/>
                </a:ext>
              </a:extLst>
            </p:cNvPr>
            <p:cNvSpPr/>
            <p:nvPr/>
          </p:nvSpPr>
          <p:spPr bwMode="auto">
            <a:xfrm>
              <a:off x="2836051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1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071FE28F-9C56-B027-5D9D-F75EA88FF3BA}"/>
                </a:ext>
              </a:extLst>
            </p:cNvPr>
            <p:cNvSpPr/>
            <p:nvPr/>
          </p:nvSpPr>
          <p:spPr bwMode="auto">
            <a:xfrm>
              <a:off x="3502913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2</a:t>
              </a: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7DEA12C4-E9B7-C67F-857C-62821C098266}"/>
                </a:ext>
              </a:extLst>
            </p:cNvPr>
            <p:cNvSpPr/>
            <p:nvPr/>
          </p:nvSpPr>
          <p:spPr bwMode="auto">
            <a:xfrm>
              <a:off x="4121780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3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4CACAFB2-FD69-A8DE-9D5C-73144C826D79}"/>
                </a:ext>
              </a:extLst>
            </p:cNvPr>
            <p:cNvSpPr/>
            <p:nvPr/>
          </p:nvSpPr>
          <p:spPr bwMode="auto">
            <a:xfrm>
              <a:off x="4775434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4</a:t>
              </a:r>
            </a:p>
          </p:txBody>
        </p:sp>
        <p:cxnSp>
          <p:nvCxnSpPr>
            <p:cNvPr id="18" name="Connecteur en angle 29">
              <a:extLst>
                <a:ext uri="{FF2B5EF4-FFF2-40B4-BE49-F238E27FC236}">
                  <a16:creationId xmlns:a16="http://schemas.microsoft.com/office/drawing/2014/main" id="{22191F5A-98AB-B3BC-E4A4-A90063AF80B0}"/>
                </a:ext>
              </a:extLst>
            </p:cNvPr>
            <p:cNvCxnSpPr>
              <a:cxnSpLocks/>
              <a:endCxn id="23" idx="1"/>
            </p:cNvCxnSpPr>
            <p:nvPr/>
          </p:nvCxnSpPr>
          <p:spPr bwMode="auto">
            <a:xfrm rot="16200000" flipH="1">
              <a:off x="2486552" y="2666754"/>
              <a:ext cx="486190" cy="22340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844F86DA-DFF2-01C3-E075-0D71DC36BB6A}"/>
                </a:ext>
              </a:extLst>
            </p:cNvPr>
            <p:cNvSpPr/>
            <p:nvPr/>
          </p:nvSpPr>
          <p:spPr bwMode="auto">
            <a:xfrm>
              <a:off x="5407634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5</a:t>
              </a:r>
            </a:p>
          </p:txBody>
        </p:sp>
        <p:cxnSp>
          <p:nvCxnSpPr>
            <p:cNvPr id="20" name="Connecteur en angle 29">
              <a:extLst>
                <a:ext uri="{FF2B5EF4-FFF2-40B4-BE49-F238E27FC236}">
                  <a16:creationId xmlns:a16="http://schemas.microsoft.com/office/drawing/2014/main" id="{87527458-7310-6404-216E-2320D58651B1}"/>
                </a:ext>
              </a:extLst>
            </p:cNvPr>
            <p:cNvCxnSpPr>
              <a:cxnSpLocks/>
              <a:stCxn id="25" idx="2"/>
              <a:endCxn id="24" idx="0"/>
            </p:cNvCxnSpPr>
            <p:nvPr/>
          </p:nvCxnSpPr>
          <p:spPr bwMode="auto">
            <a:xfrm rot="16200000" flipH="1">
              <a:off x="3853930" y="1382285"/>
              <a:ext cx="467891" cy="271249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06A338A-9ACE-491A-5011-474640CCF2E2}"/>
                </a:ext>
              </a:extLst>
            </p:cNvPr>
            <p:cNvSpPr/>
            <p:nvPr/>
          </p:nvSpPr>
          <p:spPr bwMode="auto">
            <a:xfrm>
              <a:off x="4752401" y="2973330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A4FFD105-B54B-8DBC-A5C4-2DCC38AB5520}"/>
                </a:ext>
              </a:extLst>
            </p:cNvPr>
            <p:cNvSpPr/>
            <p:nvPr/>
          </p:nvSpPr>
          <p:spPr bwMode="auto">
            <a:xfrm>
              <a:off x="4115383" y="2973330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B3F7D2A6-C292-90C1-C683-7DD7A656211C}"/>
                </a:ext>
              </a:extLst>
            </p:cNvPr>
            <p:cNvSpPr/>
            <p:nvPr/>
          </p:nvSpPr>
          <p:spPr bwMode="auto">
            <a:xfrm>
              <a:off x="2841349" y="2973330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0500E2-AC67-BB62-A7F9-126813765F76}"/>
                </a:ext>
              </a:extLst>
            </p:cNvPr>
            <p:cNvSpPr/>
            <p:nvPr/>
          </p:nvSpPr>
          <p:spPr bwMode="auto">
            <a:xfrm>
              <a:off x="5390547" y="2972481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68A00562-3652-2FF3-2FD6-3AA81DEFA138}"/>
                </a:ext>
              </a:extLst>
            </p:cNvPr>
            <p:cNvSpPr/>
            <p:nvPr/>
          </p:nvSpPr>
          <p:spPr>
            <a:xfrm>
              <a:off x="2673752" y="2396533"/>
              <a:ext cx="115747" cy="108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D67A5D5A-0E84-A0CF-3F46-E85CD051A141}"/>
                </a:ext>
              </a:extLst>
            </p:cNvPr>
            <p:cNvSpPr/>
            <p:nvPr/>
          </p:nvSpPr>
          <p:spPr bwMode="auto">
            <a:xfrm>
              <a:off x="3478366" y="2973330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27" name="Connecteur droit 26">
              <a:extLst>
                <a:ext uri="{FF2B5EF4-FFF2-40B4-BE49-F238E27FC236}">
                  <a16:creationId xmlns:a16="http://schemas.microsoft.com/office/drawing/2014/main" id="{67D9CBC5-3DBB-820B-C86E-99C8F756F1EB}"/>
                </a:ext>
              </a:extLst>
            </p:cNvPr>
            <p:cNvCxnSpPr>
              <a:cxnSpLocks/>
            </p:cNvCxnSpPr>
            <p:nvPr/>
          </p:nvCxnSpPr>
          <p:spPr>
            <a:xfrm>
              <a:off x="2948505" y="3021551"/>
              <a:ext cx="1803896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 : en angle 27">
              <a:extLst>
                <a:ext uri="{FF2B5EF4-FFF2-40B4-BE49-F238E27FC236}">
                  <a16:creationId xmlns:a16="http://schemas.microsoft.com/office/drawing/2014/main" id="{FC7C6E00-2A3F-FD2D-4C61-CACB066CB9B0}"/>
                </a:ext>
              </a:extLst>
            </p:cNvPr>
            <p:cNvCxnSpPr>
              <a:stCxn id="23" idx="2"/>
              <a:endCxn id="14" idx="0"/>
            </p:cNvCxnSpPr>
            <p:nvPr/>
          </p:nvCxnSpPr>
          <p:spPr>
            <a:xfrm rot="16200000" flipH="1">
              <a:off x="2946464" y="3018233"/>
              <a:ext cx="57721" cy="16079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 : en angle 28">
              <a:extLst>
                <a:ext uri="{FF2B5EF4-FFF2-40B4-BE49-F238E27FC236}">
                  <a16:creationId xmlns:a16="http://schemas.microsoft.com/office/drawing/2014/main" id="{444D853B-679A-3E36-A408-4DBE5036433B}"/>
                </a:ext>
              </a:extLst>
            </p:cNvPr>
            <p:cNvCxnSpPr>
              <a:cxnSpLocks/>
              <a:stCxn id="26" idx="2"/>
              <a:endCxn id="15" idx="0"/>
            </p:cNvCxnSpPr>
            <p:nvPr/>
          </p:nvCxnSpPr>
          <p:spPr>
            <a:xfrm rot="16200000" flipH="1">
              <a:off x="3598404" y="3003311"/>
              <a:ext cx="57721" cy="190640"/>
            </a:xfrm>
            <a:prstGeom prst="bentConnector3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 : en angle 29">
              <a:extLst>
                <a:ext uri="{FF2B5EF4-FFF2-40B4-BE49-F238E27FC236}">
                  <a16:creationId xmlns:a16="http://schemas.microsoft.com/office/drawing/2014/main" id="{BB02E6FD-6D33-F211-3292-E3149CB861E7}"/>
                </a:ext>
              </a:extLst>
            </p:cNvPr>
            <p:cNvCxnSpPr>
              <a:stCxn id="22" idx="2"/>
              <a:endCxn id="16" idx="0"/>
            </p:cNvCxnSpPr>
            <p:nvPr/>
          </p:nvCxnSpPr>
          <p:spPr>
            <a:xfrm rot="16200000" flipH="1">
              <a:off x="4226346" y="3012386"/>
              <a:ext cx="57721" cy="17249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Connecteur : en angle 30">
              <a:extLst>
                <a:ext uri="{FF2B5EF4-FFF2-40B4-BE49-F238E27FC236}">
                  <a16:creationId xmlns:a16="http://schemas.microsoft.com/office/drawing/2014/main" id="{5C85019C-FA31-118D-3B76-08CC12E290FA}"/>
                </a:ext>
              </a:extLst>
            </p:cNvPr>
            <p:cNvCxnSpPr>
              <a:stCxn id="21" idx="2"/>
              <a:endCxn id="17" idx="0"/>
            </p:cNvCxnSpPr>
            <p:nvPr/>
          </p:nvCxnSpPr>
          <p:spPr>
            <a:xfrm rot="16200000" flipH="1">
              <a:off x="4871682" y="3004068"/>
              <a:ext cx="57721" cy="18912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Connecteur : en angle 31">
              <a:extLst>
                <a:ext uri="{FF2B5EF4-FFF2-40B4-BE49-F238E27FC236}">
                  <a16:creationId xmlns:a16="http://schemas.microsoft.com/office/drawing/2014/main" id="{27953C45-DF65-BD27-147A-38859B6DE9F7}"/>
                </a:ext>
              </a:extLst>
            </p:cNvPr>
            <p:cNvCxnSpPr>
              <a:stCxn id="24" idx="2"/>
              <a:endCxn id="19" idx="0"/>
            </p:cNvCxnSpPr>
            <p:nvPr/>
          </p:nvCxnSpPr>
          <p:spPr>
            <a:xfrm rot="16200000" flipH="1">
              <a:off x="5506430" y="3006617"/>
              <a:ext cx="58570" cy="18318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3" name="ZoneTexte 32">
            <a:extLst>
              <a:ext uri="{FF2B5EF4-FFF2-40B4-BE49-F238E27FC236}">
                <a16:creationId xmlns:a16="http://schemas.microsoft.com/office/drawing/2014/main" id="{50D329D7-1FEF-C2C5-9BBB-9B9FEC16279D}"/>
              </a:ext>
            </a:extLst>
          </p:cNvPr>
          <p:cNvSpPr txBox="1"/>
          <p:nvPr/>
        </p:nvSpPr>
        <p:spPr>
          <a:xfrm>
            <a:off x="2690211" y="2431221"/>
            <a:ext cx="158238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r>
              <a:rPr lang="fr-FR" sz="14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+mj-lt"/>
                <a:cs typeface="Arial" charset="0"/>
              </a:rPr>
              <a:t>SATC 8 voies</a:t>
            </a:r>
          </a:p>
        </p:txBody>
      </p:sp>
      <p:pic>
        <p:nvPicPr>
          <p:cNvPr id="34" name="Picture 4" descr="D:\documents\Chubb\Gamme Résonance\RésonancePhotos\Photos Résonance Optima\CMSI.Com_Optima.png">
            <a:extLst>
              <a:ext uri="{FF2B5EF4-FFF2-40B4-BE49-F238E27FC236}">
                <a16:creationId xmlns:a16="http://schemas.microsoft.com/office/drawing/2014/main" id="{605A848C-B722-9606-2C9F-4B94488590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/>
          <a:srcRect/>
          <a:stretch>
            <a:fillRect/>
          </a:stretch>
        </p:blipFill>
        <p:spPr bwMode="auto">
          <a:xfrm>
            <a:off x="321081" y="1884459"/>
            <a:ext cx="1867731" cy="2098432"/>
          </a:xfrm>
          <a:prstGeom prst="rect">
            <a:avLst/>
          </a:prstGeom>
          <a:noFill/>
        </p:spPr>
      </p:pic>
      <p:pic>
        <p:nvPicPr>
          <p:cNvPr id="35" name="Image 34">
            <a:extLst>
              <a:ext uri="{FF2B5EF4-FFF2-40B4-BE49-F238E27FC236}">
                <a16:creationId xmlns:a16="http://schemas.microsoft.com/office/drawing/2014/main" id="{9982AA40-21EF-0FE8-A8FF-FAA90313E3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4084" y="2215017"/>
            <a:ext cx="1135184" cy="945987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F797D8A-BC59-D423-208C-A34303DAC41C}"/>
              </a:ext>
            </a:extLst>
          </p:cNvPr>
          <p:cNvSpPr/>
          <p:nvPr/>
        </p:nvSpPr>
        <p:spPr>
          <a:xfrm>
            <a:off x="3781402" y="4563383"/>
            <a:ext cx="6055056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Positionnement d’un module DAS-CP par DAS (ou proximité immédiate, voir NF S61-932)</a:t>
            </a:r>
          </a:p>
          <a:p>
            <a:pPr marL="228594" indent="-22859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  <a:defRPr/>
            </a:pPr>
            <a:r>
              <a:rPr lang="fr-FR" sz="1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Adressage d’exploitation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034B40A-D94C-198F-DE48-43A1BDAB3C15}"/>
              </a:ext>
            </a:extLst>
          </p:cNvPr>
          <p:cNvSpPr/>
          <p:nvPr/>
        </p:nvSpPr>
        <p:spPr>
          <a:xfrm>
            <a:off x="694562" y="5118203"/>
            <a:ext cx="4118435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933" i="1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Les modernisations doivent se conformer aux exigences réglementaires et normatives applicables au cas par cas. 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3DBF085-F469-A481-9E11-C4CDDFC22D13}"/>
              </a:ext>
            </a:extLst>
          </p:cNvPr>
          <p:cNvSpPr/>
          <p:nvPr/>
        </p:nvSpPr>
        <p:spPr>
          <a:xfrm>
            <a:off x="746975" y="6309848"/>
            <a:ext cx="73236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800" i="1" dirty="0">
                <a:solidFill>
                  <a:schemeClr val="tx2"/>
                </a:solidFill>
                <a:latin typeface="Arial" charset="0"/>
                <a:cs typeface="Arial" charset="0"/>
              </a:rPr>
              <a:t>Ces schémas ne sont pas des schémas de réalisation, se conformer aux notices d’installation des matériels; </a:t>
            </a:r>
          </a:p>
        </p:txBody>
      </p:sp>
      <p:sp>
        <p:nvSpPr>
          <p:cNvPr id="39" name="ZoneTexte 38">
            <a:extLst>
              <a:ext uri="{FF2B5EF4-FFF2-40B4-BE49-F238E27FC236}">
                <a16:creationId xmlns:a16="http://schemas.microsoft.com/office/drawing/2014/main" id="{45B62CAA-024C-9ECA-7FC4-ECA0558AB0B4}"/>
              </a:ext>
            </a:extLst>
          </p:cNvPr>
          <p:cNvSpPr txBox="1"/>
          <p:nvPr/>
        </p:nvSpPr>
        <p:spPr>
          <a:xfrm>
            <a:off x="164608" y="1333496"/>
            <a:ext cx="6894659" cy="416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pt-B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De CMSI.COM V3 .... </a:t>
            </a:r>
          </a:p>
        </p:txBody>
      </p:sp>
    </p:spTree>
    <p:extLst>
      <p:ext uri="{BB962C8B-B14F-4D97-AF65-F5344CB8AC3E}">
        <p14:creationId xmlns:p14="http://schemas.microsoft.com/office/powerpoint/2010/main" val="398008546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E3C9748-8802-E524-63BC-FF70A15302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9" y="100265"/>
            <a:ext cx="8977480" cy="699262"/>
          </a:xfrm>
        </p:spPr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E0E5360-9C12-61F1-9C23-B647E7EBEC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73</a:t>
            </a:fld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365C6F-01CB-D01D-C5CB-9A3D65E956AB}"/>
              </a:ext>
            </a:extLst>
          </p:cNvPr>
          <p:cNvSpPr/>
          <p:nvPr/>
        </p:nvSpPr>
        <p:spPr>
          <a:xfrm>
            <a:off x="164610" y="667901"/>
            <a:ext cx="8057785" cy="4160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121914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1600" b="1" i="0" u="none" strike="noStrike" kern="1200" cap="none" spc="0" normalizeH="0" baseline="0" noProof="0" dirty="0">
                <a:ln>
                  <a:noFill/>
                </a:ln>
                <a:solidFill>
                  <a:srgbClr val="0067B1">
                    <a:lumMod val="75000"/>
                  </a:srgbClr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t>Modernisation d’un système de mise en sécurité incendie</a:t>
            </a:r>
            <a:endParaRPr kumimoji="0" lang="pt-BR" sz="1600" b="1" i="0" u="none" strike="noStrike" kern="1200" cap="none" spc="0" normalizeH="0" baseline="0" noProof="0" dirty="0">
              <a:ln>
                <a:noFill/>
              </a:ln>
              <a:solidFill>
                <a:srgbClr val="0067B1">
                  <a:lumMod val="75000"/>
                </a:srgbClr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sp>
        <p:nvSpPr>
          <p:cNvPr id="5" name="Rectangle 25">
            <a:extLst>
              <a:ext uri="{FF2B5EF4-FFF2-40B4-BE49-F238E27FC236}">
                <a16:creationId xmlns:a16="http://schemas.microsoft.com/office/drawing/2014/main" id="{BC6D3682-B8DC-158B-6CE0-6AD24705D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53113" y="2069205"/>
            <a:ext cx="3977316" cy="2956915"/>
          </a:xfrm>
          <a:prstGeom prst="rect">
            <a:avLst/>
          </a:prstGeom>
          <a:solidFill>
            <a:schemeClr val="tx2">
              <a:lumMod val="20000"/>
              <a:lumOff val="80000"/>
            </a:schemeClr>
          </a:solidFill>
          <a:ln>
            <a:noFill/>
          </a:ln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fr-FR" sz="2400">
              <a:solidFill>
                <a:srgbClr val="000000"/>
              </a:solidFill>
              <a:latin typeface="Times New Roman" pitchFamily="18" charset="0"/>
              <a:cs typeface="Arial" charset="0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EB6C795-0982-7C2A-7746-33B838E64996}"/>
              </a:ext>
            </a:extLst>
          </p:cNvPr>
          <p:cNvSpPr/>
          <p:nvPr/>
        </p:nvSpPr>
        <p:spPr>
          <a:xfrm>
            <a:off x="8053113" y="2069205"/>
            <a:ext cx="3977315" cy="20867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Arial" charset="0"/>
                <a:cs typeface="Arial" charset="0"/>
              </a:rPr>
              <a:t>INfluence-S reprend une majorité de configurations de CMSI.COM</a:t>
            </a:r>
          </a:p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tx2"/>
              </a:solidFill>
              <a:latin typeface="Arial" charset="0"/>
              <a:cs typeface="Arial" charset="0"/>
            </a:endParaRPr>
          </a:p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Arial" charset="0"/>
                <a:cs typeface="Arial" charset="0"/>
              </a:rPr>
              <a:t>SAT C IN = SAT C avec une firmware différent. </a:t>
            </a:r>
          </a:p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tx2"/>
              </a:solidFill>
              <a:latin typeface="Arial" charset="0"/>
              <a:cs typeface="Arial" charset="0"/>
            </a:endParaRPr>
          </a:p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Arial" charset="0"/>
                <a:cs typeface="Arial" charset="0"/>
              </a:rPr>
              <a:t>Modification du Firmware du SAT C pour le transformer en SATC IN</a:t>
            </a:r>
          </a:p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endParaRPr lang="fr-FR" sz="1200" dirty="0">
              <a:solidFill>
                <a:schemeClr val="tx2"/>
              </a:solidFill>
              <a:latin typeface="Arial" charset="0"/>
              <a:cs typeface="Arial" charset="0"/>
            </a:endParaRPr>
          </a:p>
          <a:p>
            <a:pPr marL="285744" indent="-28574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200" dirty="0">
                <a:solidFill>
                  <a:schemeClr val="tx2"/>
                </a:solidFill>
                <a:latin typeface="Arial" charset="0"/>
                <a:cs typeface="Arial" charset="0"/>
              </a:rPr>
              <a:t>Les coffrets distribués Résonance sont repris. 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57142B0-F767-D8A8-AA21-FD8247646689}"/>
              </a:ext>
            </a:extLst>
          </p:cNvPr>
          <p:cNvSpPr/>
          <p:nvPr/>
        </p:nvSpPr>
        <p:spPr>
          <a:xfrm>
            <a:off x="345595" y="4564376"/>
            <a:ext cx="7713075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594" indent="-22859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Reprise de la configuration existante et du scénario de sécurité</a:t>
            </a:r>
          </a:p>
          <a:p>
            <a:pPr marL="228594" indent="-228594" fontAlgn="base">
              <a:spcBef>
                <a:spcPct val="30000"/>
              </a:spcBef>
              <a:spcAft>
                <a:spcPct val="0"/>
              </a:spcAft>
              <a:buFont typeface="Wingdings" panose="05000000000000000000" pitchFamily="2" charset="2"/>
              <a:buChar char="§"/>
            </a:pPr>
            <a:r>
              <a:rPr lang="fr-FR" sz="1000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charset="0"/>
                <a:cs typeface="Arial" charset="0"/>
              </a:rPr>
              <a:t>Mise à jour  logicielle du SATC IN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FACD9539-F5D9-A8D1-F0C5-4471CAEF5B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4084" y="2215017"/>
            <a:ext cx="1135184" cy="945987"/>
          </a:xfrm>
          <a:prstGeom prst="rect">
            <a:avLst/>
          </a:prstGeom>
        </p:spPr>
      </p:pic>
      <p:grpSp>
        <p:nvGrpSpPr>
          <p:cNvPr id="9" name="Groupe 8">
            <a:extLst>
              <a:ext uri="{FF2B5EF4-FFF2-40B4-BE49-F238E27FC236}">
                <a16:creationId xmlns:a16="http://schemas.microsoft.com/office/drawing/2014/main" id="{B8BA1451-35E1-EB96-F801-FBE6FB9CF7C0}"/>
              </a:ext>
            </a:extLst>
          </p:cNvPr>
          <p:cNvGrpSpPr/>
          <p:nvPr/>
        </p:nvGrpSpPr>
        <p:grpSpPr>
          <a:xfrm>
            <a:off x="2040637" y="2296381"/>
            <a:ext cx="5752481" cy="2122747"/>
            <a:chOff x="1532614" y="1724432"/>
            <a:chExt cx="4314361" cy="1592060"/>
          </a:xfrm>
        </p:grpSpPr>
        <p:sp>
          <p:nvSpPr>
            <p:cNvPr id="10" name="Rectangle à coins arrondis 11">
              <a:extLst>
                <a:ext uri="{FF2B5EF4-FFF2-40B4-BE49-F238E27FC236}">
                  <a16:creationId xmlns:a16="http://schemas.microsoft.com/office/drawing/2014/main" id="{445FF829-84B6-23B7-828F-DA68DA014B46}"/>
                </a:ext>
              </a:extLst>
            </p:cNvPr>
            <p:cNvSpPr/>
            <p:nvPr/>
          </p:nvSpPr>
          <p:spPr>
            <a:xfrm>
              <a:off x="1532614" y="1724432"/>
              <a:ext cx="1885934" cy="432048"/>
            </a:xfrm>
            <a:prstGeom prst="roundRect">
              <a:avLst/>
            </a:pr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1400">
                <a:solidFill>
                  <a:srgbClr val="FFFFFF"/>
                </a:solidFill>
                <a:latin typeface="Arial"/>
              </a:endParaRPr>
            </a:p>
          </p:txBody>
        </p:sp>
        <p:pic>
          <p:nvPicPr>
            <p:cNvPr id="11" name="Picture 3" descr="D:\documents\Chubb\Gamme Résonance\RésonancePhotos\Photos Résonance Optima\Carte-SATC-V3.png">
              <a:extLst>
                <a:ext uri="{FF2B5EF4-FFF2-40B4-BE49-F238E27FC236}">
                  <a16:creationId xmlns:a16="http://schemas.microsoft.com/office/drawing/2014/main" id="{1B826DC5-F780-E607-7520-2BB53A647AE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 cstate="email"/>
            <a:srcRect/>
            <a:stretch>
              <a:fillRect/>
            </a:stretch>
          </p:blipFill>
          <p:spPr bwMode="auto">
            <a:xfrm>
              <a:off x="2180166" y="2067344"/>
              <a:ext cx="875556" cy="468019"/>
            </a:xfrm>
            <a:prstGeom prst="rect">
              <a:avLst/>
            </a:prstGeom>
            <a:noFill/>
          </p:spPr>
        </p:pic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E0CB3926-A653-D9F5-5523-FFC52E7FD4F9}"/>
                </a:ext>
              </a:extLst>
            </p:cNvPr>
            <p:cNvSpPr/>
            <p:nvPr/>
          </p:nvSpPr>
          <p:spPr bwMode="auto">
            <a:xfrm>
              <a:off x="2836051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1</a:t>
              </a:r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7724EE63-17A4-6959-96AC-D81B7A208305}"/>
                </a:ext>
              </a:extLst>
            </p:cNvPr>
            <p:cNvSpPr/>
            <p:nvPr/>
          </p:nvSpPr>
          <p:spPr bwMode="auto">
            <a:xfrm>
              <a:off x="3502913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2</a:t>
              </a:r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296E9722-F648-0A5F-A7BD-583B3686AFE1}"/>
                </a:ext>
              </a:extLst>
            </p:cNvPr>
            <p:cNvSpPr/>
            <p:nvPr/>
          </p:nvSpPr>
          <p:spPr bwMode="auto">
            <a:xfrm>
              <a:off x="4121780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3</a:t>
              </a:r>
            </a:p>
          </p:txBody>
        </p:sp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FF6AA14A-0384-4514-2737-8F70A59C0AE6}"/>
                </a:ext>
              </a:extLst>
            </p:cNvPr>
            <p:cNvSpPr/>
            <p:nvPr/>
          </p:nvSpPr>
          <p:spPr bwMode="auto">
            <a:xfrm>
              <a:off x="4775434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4</a:t>
              </a:r>
            </a:p>
          </p:txBody>
        </p:sp>
        <p:cxnSp>
          <p:nvCxnSpPr>
            <p:cNvPr id="16" name="Connecteur en angle 29">
              <a:extLst>
                <a:ext uri="{FF2B5EF4-FFF2-40B4-BE49-F238E27FC236}">
                  <a16:creationId xmlns:a16="http://schemas.microsoft.com/office/drawing/2014/main" id="{EEB61334-F50B-6AC9-6D7A-C5A27B0A882D}"/>
                </a:ext>
              </a:extLst>
            </p:cNvPr>
            <p:cNvCxnSpPr>
              <a:cxnSpLocks/>
              <a:endCxn id="21" idx="1"/>
            </p:cNvCxnSpPr>
            <p:nvPr/>
          </p:nvCxnSpPr>
          <p:spPr bwMode="auto">
            <a:xfrm rot="16200000" flipH="1">
              <a:off x="2486552" y="2666754"/>
              <a:ext cx="486190" cy="223404"/>
            </a:xfrm>
            <a:prstGeom prst="bentConnector2">
              <a:avLst/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A05E0A47-6F1A-9010-5ADA-83AFC641368B}"/>
                </a:ext>
              </a:extLst>
            </p:cNvPr>
            <p:cNvSpPr/>
            <p:nvPr/>
          </p:nvSpPr>
          <p:spPr bwMode="auto">
            <a:xfrm>
              <a:off x="5407634" y="3127492"/>
              <a:ext cx="439341" cy="189000"/>
            </a:xfrm>
            <a:prstGeom prst="rect">
              <a:avLst/>
            </a:prstGeom>
            <a:solidFill>
              <a:schemeClr val="bg1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eaLnBrk="0" fontAlgn="base" hangingPunct="0">
                <a:spcBef>
                  <a:spcPct val="0"/>
                </a:spcBef>
                <a:spcAft>
                  <a:spcPct val="0"/>
                </a:spcAft>
              </a:pPr>
              <a:r>
                <a:rPr lang="fr-FR" sz="1000" dirty="0">
                  <a:solidFill>
                    <a:srgbClr val="000000"/>
                  </a:solidFill>
                  <a:latin typeface="Arial" charset="0"/>
                  <a:cs typeface="Arial" charset="0"/>
                </a:rPr>
                <a:t>CCF 5</a:t>
              </a:r>
            </a:p>
          </p:txBody>
        </p:sp>
        <p:cxnSp>
          <p:nvCxnSpPr>
            <p:cNvPr id="18" name="Connecteur en angle 29">
              <a:extLst>
                <a:ext uri="{FF2B5EF4-FFF2-40B4-BE49-F238E27FC236}">
                  <a16:creationId xmlns:a16="http://schemas.microsoft.com/office/drawing/2014/main" id="{661D68EF-5D5C-B65D-DC21-305E80AD2C9B}"/>
                </a:ext>
              </a:extLst>
            </p:cNvPr>
            <p:cNvCxnSpPr>
              <a:cxnSpLocks/>
              <a:stCxn id="23" idx="2"/>
              <a:endCxn id="22" idx="0"/>
            </p:cNvCxnSpPr>
            <p:nvPr/>
          </p:nvCxnSpPr>
          <p:spPr bwMode="auto">
            <a:xfrm rot="16200000" flipH="1">
              <a:off x="3853930" y="1382285"/>
              <a:ext cx="467891" cy="2712499"/>
            </a:xfrm>
            <a:prstGeom prst="bentConnector3">
              <a:avLst>
                <a:gd name="adj1" fmla="val 50000"/>
              </a:avLst>
            </a:prstGeom>
            <a:solidFill>
              <a:schemeClr val="accent1"/>
            </a:solidFill>
            <a:ln w="9525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5221ABC6-AD9E-5D08-336E-19A326D70625}"/>
                </a:ext>
              </a:extLst>
            </p:cNvPr>
            <p:cNvSpPr/>
            <p:nvPr/>
          </p:nvSpPr>
          <p:spPr bwMode="auto">
            <a:xfrm>
              <a:off x="4752401" y="2973330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54593479-0F0C-E995-0369-61B6018D7E48}"/>
                </a:ext>
              </a:extLst>
            </p:cNvPr>
            <p:cNvSpPr/>
            <p:nvPr/>
          </p:nvSpPr>
          <p:spPr bwMode="auto">
            <a:xfrm>
              <a:off x="4115383" y="2973330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CF78D924-BEB4-C0E6-A01B-F2E2B78876D4}"/>
                </a:ext>
              </a:extLst>
            </p:cNvPr>
            <p:cNvSpPr/>
            <p:nvPr/>
          </p:nvSpPr>
          <p:spPr bwMode="auto">
            <a:xfrm>
              <a:off x="2841349" y="2973330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71B2FFB-57EA-1931-66CF-BEDA522BA861}"/>
                </a:ext>
              </a:extLst>
            </p:cNvPr>
            <p:cNvSpPr/>
            <p:nvPr/>
          </p:nvSpPr>
          <p:spPr bwMode="auto">
            <a:xfrm>
              <a:off x="5390547" y="2972481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37A2418-C498-597D-4B51-8A18168BE2BD}"/>
                </a:ext>
              </a:extLst>
            </p:cNvPr>
            <p:cNvSpPr/>
            <p:nvPr/>
          </p:nvSpPr>
          <p:spPr>
            <a:xfrm>
              <a:off x="2673752" y="2396533"/>
              <a:ext cx="115747" cy="108057"/>
            </a:xfrm>
            <a:prstGeom prst="rect">
              <a:avLst/>
            </a:prstGeom>
            <a:no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1DEE672F-CB8A-0B99-F72D-FD989C311249}"/>
                </a:ext>
              </a:extLst>
            </p:cNvPr>
            <p:cNvSpPr/>
            <p:nvPr/>
          </p:nvSpPr>
          <p:spPr bwMode="auto">
            <a:xfrm>
              <a:off x="3478366" y="2973330"/>
              <a:ext cx="107156" cy="96441"/>
            </a:xfrm>
            <a:prstGeom prst="rect">
              <a:avLst/>
            </a:prstGeom>
            <a:solidFill>
              <a:schemeClr val="tx2">
                <a:lumMod val="60000"/>
                <a:lumOff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defTabSz="914377" eaLnBrk="0" fontAlgn="base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fr-FR" sz="2400">
                <a:solidFill>
                  <a:srgbClr val="000000"/>
                </a:solidFill>
                <a:latin typeface="Arial" charset="0"/>
                <a:cs typeface="Arial" charset="0"/>
              </a:endParaRPr>
            </a:p>
          </p:txBody>
        </p:sp>
        <p:cxnSp>
          <p:nvCxnSpPr>
            <p:cNvPr id="25" name="Connecteur droit 24">
              <a:extLst>
                <a:ext uri="{FF2B5EF4-FFF2-40B4-BE49-F238E27FC236}">
                  <a16:creationId xmlns:a16="http://schemas.microsoft.com/office/drawing/2014/main" id="{4FE49AB4-899D-9060-F485-FA7C12EAB75C}"/>
                </a:ext>
              </a:extLst>
            </p:cNvPr>
            <p:cNvCxnSpPr>
              <a:cxnSpLocks/>
            </p:cNvCxnSpPr>
            <p:nvPr/>
          </p:nvCxnSpPr>
          <p:spPr>
            <a:xfrm>
              <a:off x="2948505" y="3021551"/>
              <a:ext cx="1803896" cy="0"/>
            </a:xfrm>
            <a:prstGeom prst="line">
              <a:avLst/>
            </a:prstGeom>
            <a:ln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Connecteur : en angle 25">
              <a:extLst>
                <a:ext uri="{FF2B5EF4-FFF2-40B4-BE49-F238E27FC236}">
                  <a16:creationId xmlns:a16="http://schemas.microsoft.com/office/drawing/2014/main" id="{9BED446C-8277-8A8F-D909-917C54D432BA}"/>
                </a:ext>
              </a:extLst>
            </p:cNvPr>
            <p:cNvCxnSpPr>
              <a:cxnSpLocks/>
              <a:stCxn id="21" idx="2"/>
              <a:endCxn id="12" idx="0"/>
            </p:cNvCxnSpPr>
            <p:nvPr/>
          </p:nvCxnSpPr>
          <p:spPr>
            <a:xfrm rot="16200000" flipH="1">
              <a:off x="2946464" y="3018233"/>
              <a:ext cx="57721" cy="160795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Connecteur : en angle 26">
              <a:extLst>
                <a:ext uri="{FF2B5EF4-FFF2-40B4-BE49-F238E27FC236}">
                  <a16:creationId xmlns:a16="http://schemas.microsoft.com/office/drawing/2014/main" id="{CE4C8277-C6E2-2148-5D55-66690CBC22F5}"/>
                </a:ext>
              </a:extLst>
            </p:cNvPr>
            <p:cNvCxnSpPr>
              <a:cxnSpLocks/>
              <a:stCxn id="24" idx="2"/>
              <a:endCxn id="13" idx="0"/>
            </p:cNvCxnSpPr>
            <p:nvPr/>
          </p:nvCxnSpPr>
          <p:spPr>
            <a:xfrm rot="16200000" flipH="1">
              <a:off x="3598404" y="3003311"/>
              <a:ext cx="57721" cy="190640"/>
            </a:xfrm>
            <a:prstGeom prst="bentConnector3">
              <a:avLst/>
            </a:prstGeom>
            <a:ln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Connecteur : en angle 27">
              <a:extLst>
                <a:ext uri="{FF2B5EF4-FFF2-40B4-BE49-F238E27FC236}">
                  <a16:creationId xmlns:a16="http://schemas.microsoft.com/office/drawing/2014/main" id="{0C248D22-7D45-9F9A-D0B3-40204509F0F8}"/>
                </a:ext>
              </a:extLst>
            </p:cNvPr>
            <p:cNvCxnSpPr>
              <a:cxnSpLocks/>
              <a:stCxn id="20" idx="2"/>
              <a:endCxn id="14" idx="0"/>
            </p:cNvCxnSpPr>
            <p:nvPr/>
          </p:nvCxnSpPr>
          <p:spPr>
            <a:xfrm rot="16200000" flipH="1">
              <a:off x="4226346" y="3012386"/>
              <a:ext cx="57721" cy="17249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Connecteur : en angle 28">
              <a:extLst>
                <a:ext uri="{FF2B5EF4-FFF2-40B4-BE49-F238E27FC236}">
                  <a16:creationId xmlns:a16="http://schemas.microsoft.com/office/drawing/2014/main" id="{4542A760-09C3-20AE-A6E5-C099CEEEA6CE}"/>
                </a:ext>
              </a:extLst>
            </p:cNvPr>
            <p:cNvCxnSpPr>
              <a:cxnSpLocks/>
              <a:stCxn id="19" idx="2"/>
              <a:endCxn id="15" idx="0"/>
            </p:cNvCxnSpPr>
            <p:nvPr/>
          </p:nvCxnSpPr>
          <p:spPr>
            <a:xfrm rot="16200000" flipH="1">
              <a:off x="4871682" y="3004068"/>
              <a:ext cx="57721" cy="189126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Connecteur : en angle 29">
              <a:extLst>
                <a:ext uri="{FF2B5EF4-FFF2-40B4-BE49-F238E27FC236}">
                  <a16:creationId xmlns:a16="http://schemas.microsoft.com/office/drawing/2014/main" id="{2E0651C0-5138-07B9-83D7-6DB9EEFD407C}"/>
                </a:ext>
              </a:extLst>
            </p:cNvPr>
            <p:cNvCxnSpPr>
              <a:cxnSpLocks/>
              <a:stCxn id="22" idx="2"/>
              <a:endCxn id="17" idx="0"/>
            </p:cNvCxnSpPr>
            <p:nvPr/>
          </p:nvCxnSpPr>
          <p:spPr>
            <a:xfrm rot="16200000" flipH="1">
              <a:off x="5506430" y="3006617"/>
              <a:ext cx="58570" cy="183180"/>
            </a:xfrm>
            <a:prstGeom prst="bentConnector3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ZoneTexte 30">
              <a:extLst>
                <a:ext uri="{FF2B5EF4-FFF2-40B4-BE49-F238E27FC236}">
                  <a16:creationId xmlns:a16="http://schemas.microsoft.com/office/drawing/2014/main" id="{C98247F1-8FAA-D129-0982-912F89716531}"/>
                </a:ext>
              </a:extLst>
            </p:cNvPr>
            <p:cNvSpPr txBox="1"/>
            <p:nvPr/>
          </p:nvSpPr>
          <p:spPr>
            <a:xfrm>
              <a:off x="1976594" y="1823416"/>
              <a:ext cx="1274124" cy="2308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fontAlgn="base">
                <a:spcBef>
                  <a:spcPct val="0"/>
                </a:spcBef>
                <a:spcAft>
                  <a:spcPct val="0"/>
                </a:spcAft>
              </a:pPr>
              <a:r>
                <a:rPr lang="fr-FR" sz="1400" b="1" dirty="0">
                  <a:solidFill>
                    <a:schemeClr val="tx2">
                      <a:lumMod val="60000"/>
                      <a:lumOff val="40000"/>
                    </a:schemeClr>
                  </a:solidFill>
                  <a:latin typeface="+mj-lt"/>
                  <a:cs typeface="Arial" charset="0"/>
                </a:rPr>
                <a:t>SATC IN 8 voies</a:t>
              </a:r>
            </a:p>
          </p:txBody>
        </p:sp>
      </p:grpSp>
      <p:pic>
        <p:nvPicPr>
          <p:cNvPr id="32" name="Image 31">
            <a:extLst>
              <a:ext uri="{FF2B5EF4-FFF2-40B4-BE49-F238E27FC236}">
                <a16:creationId xmlns:a16="http://schemas.microsoft.com/office/drawing/2014/main" id="{8B0EEB4B-917D-E6F3-1732-2493D24EF6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91" y="1880440"/>
            <a:ext cx="1838811" cy="2223317"/>
          </a:xfrm>
          <a:prstGeom prst="rect">
            <a:avLst/>
          </a:prstGeom>
        </p:spPr>
      </p:pic>
      <p:sp>
        <p:nvSpPr>
          <p:cNvPr id="33" name="Rectangle 32">
            <a:extLst>
              <a:ext uri="{FF2B5EF4-FFF2-40B4-BE49-F238E27FC236}">
                <a16:creationId xmlns:a16="http://schemas.microsoft.com/office/drawing/2014/main" id="{C001C349-22B7-0117-CA01-056F47E12657}"/>
              </a:ext>
            </a:extLst>
          </p:cNvPr>
          <p:cNvSpPr/>
          <p:nvPr/>
        </p:nvSpPr>
        <p:spPr>
          <a:xfrm>
            <a:off x="694562" y="5118203"/>
            <a:ext cx="4118435" cy="3794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933" i="1" dirty="0">
                <a:solidFill>
                  <a:schemeClr val="accent2">
                    <a:lumMod val="50000"/>
                  </a:schemeClr>
                </a:solidFill>
                <a:latin typeface="Arial" charset="0"/>
                <a:cs typeface="Arial" charset="0"/>
              </a:rPr>
              <a:t>Les modernisations doivent se conformer aux exigences réglementaires et normatives applicables au cas par cas. 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B1A0E13-7FC3-6000-8D23-4FEF6B7C7721}"/>
              </a:ext>
            </a:extLst>
          </p:cNvPr>
          <p:cNvSpPr/>
          <p:nvPr/>
        </p:nvSpPr>
        <p:spPr>
          <a:xfrm>
            <a:off x="746975" y="6309848"/>
            <a:ext cx="7323615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fontAlgn="base">
              <a:spcBef>
                <a:spcPct val="30000"/>
              </a:spcBef>
              <a:spcAft>
                <a:spcPct val="0"/>
              </a:spcAft>
            </a:pPr>
            <a:r>
              <a:rPr lang="fr-FR" sz="800" i="1" dirty="0">
                <a:solidFill>
                  <a:schemeClr val="tx2"/>
                </a:solidFill>
                <a:latin typeface="Arial" charset="0"/>
                <a:cs typeface="Arial" charset="0"/>
              </a:rPr>
              <a:t>Ces schémas ne sont pas des schémas de réalisation, se conformer aux notices d’installation des matériels; 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49581683-CBB8-949F-614B-F9BB99339E4A}"/>
              </a:ext>
            </a:extLst>
          </p:cNvPr>
          <p:cNvSpPr/>
          <p:nvPr/>
        </p:nvSpPr>
        <p:spPr>
          <a:xfrm>
            <a:off x="164609" y="1316768"/>
            <a:ext cx="7311697" cy="41601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pt-BR" sz="1600" b="1" dirty="0">
                <a:solidFill>
                  <a:schemeClr val="accent1"/>
                </a:solidFill>
              </a:rPr>
              <a:t>À Influence-S</a:t>
            </a:r>
          </a:p>
        </p:txBody>
      </p:sp>
    </p:spTree>
    <p:extLst>
      <p:ext uri="{BB962C8B-B14F-4D97-AF65-F5344CB8AC3E}">
        <p14:creationId xmlns:p14="http://schemas.microsoft.com/office/powerpoint/2010/main" val="427168741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re 7">
            <a:extLst>
              <a:ext uri="{FF2B5EF4-FFF2-40B4-BE49-F238E27FC236}">
                <a16:creationId xmlns:a16="http://schemas.microsoft.com/office/drawing/2014/main" id="{B437BE0C-74E1-E058-A3D5-45444D17F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609" y="100264"/>
            <a:ext cx="6726237" cy="1423735"/>
          </a:xfrm>
        </p:spPr>
        <p:txBody>
          <a:bodyPr/>
          <a:lstStyle/>
          <a:p>
            <a:pPr algn="ctr"/>
            <a:r>
              <a:rPr lang="fr-FR" dirty="0">
                <a:solidFill>
                  <a:srgbClr val="0067B1"/>
                </a:solidFill>
                <a:latin typeface="Arial" panose="020B0604020202020204"/>
              </a:rPr>
              <a:t>Développer nos </a:t>
            </a:r>
            <a:br>
              <a:rPr lang="fr-FR" dirty="0">
                <a:solidFill>
                  <a:srgbClr val="0067B1"/>
                </a:solidFill>
                <a:latin typeface="Arial" panose="020B0604020202020204"/>
              </a:rPr>
            </a:br>
            <a:r>
              <a:rPr lang="fr-FR" dirty="0">
                <a:solidFill>
                  <a:srgbClr val="0067B1"/>
                </a:solidFill>
                <a:latin typeface="Arial" panose="020B0604020202020204"/>
              </a:rPr>
              <a:t>solutions incendie </a:t>
            </a:r>
            <a:br>
              <a:rPr lang="fr-FR" dirty="0">
                <a:solidFill>
                  <a:srgbClr val="0067B1"/>
                </a:solidFill>
                <a:latin typeface="Arial" panose="020B0604020202020204"/>
              </a:rPr>
            </a:br>
            <a:r>
              <a:rPr lang="fr-FR" dirty="0">
                <a:solidFill>
                  <a:srgbClr val="0067B1"/>
                </a:solidFill>
                <a:latin typeface="Arial" panose="020B0604020202020204"/>
              </a:rPr>
              <a:t>d’aujourd’hui et de demain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22A06B9-5DBD-73B5-7BCD-3F64998A8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E375096-6367-4A46-9B35-1C341654C780}" type="slidenum">
              <a:rPr kumimoji="0" lang="en-US" sz="1000" b="0" i="0" u="none" strike="noStrike" kern="1200" cap="none" spc="0" normalizeH="0" baseline="0" noProof="0" smtClean="0">
                <a:ln>
                  <a:noFill/>
                </a:ln>
                <a:solidFill>
                  <a:srgbClr val="868686"/>
                </a:solidFill>
                <a:effectLst/>
                <a:uLnTx/>
                <a:uFillTx/>
                <a:latin typeface="Arial" panose="020B06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868686"/>
              </a:solidFill>
              <a:effectLst/>
              <a:uLnTx/>
              <a:uFillTx/>
              <a:latin typeface="Arial" panose="020B0604020202020204"/>
              <a:ea typeface="+mn-ea"/>
              <a:cs typeface="+mn-cs"/>
            </a:endParaRPr>
          </a:p>
        </p:txBody>
      </p:sp>
      <p:pic>
        <p:nvPicPr>
          <p:cNvPr id="7" name="Espace réservé du contenu 6" descr="Une image contenant texte, horloge&#10;&#10;Description générée automatiquement">
            <a:extLst>
              <a:ext uri="{FF2B5EF4-FFF2-40B4-BE49-F238E27FC236}">
                <a16:creationId xmlns:a16="http://schemas.microsoft.com/office/drawing/2014/main" id="{1BC7FB62-E8A1-A6E9-777D-A97FE7E1B3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049" y="1700213"/>
            <a:ext cx="4155176" cy="4181475"/>
          </a:xfrm>
        </p:spPr>
      </p:pic>
      <p:pic>
        <p:nvPicPr>
          <p:cNvPr id="13" name="Espace réservé pour une image  12" descr="Une image contenant texte, équipement électronique&#10;&#10;Description générée automatiquement">
            <a:extLst>
              <a:ext uri="{FF2B5EF4-FFF2-40B4-BE49-F238E27FC236}">
                <a16:creationId xmlns:a16="http://schemas.microsoft.com/office/drawing/2014/main" id="{F635DFDF-2A5E-EE4E-1570-D4DAA79564B0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279" r="22279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659712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E898AFE-16DB-6FB4-D718-82699120EE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dirty="0"/>
          </a:p>
        </p:txBody>
      </p:sp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23D7B69D-50C1-EB2D-4EF9-86A22EE16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8</a:t>
            </a:fld>
            <a:endParaRPr lang="en-US"/>
          </a:p>
        </p:txBody>
      </p:sp>
      <p:pic>
        <p:nvPicPr>
          <p:cNvPr id="4" name="Image 3" descr="Une image contenant ciel nocturne&#10;&#10;Description générée automatiquement">
            <a:extLst>
              <a:ext uri="{FF2B5EF4-FFF2-40B4-BE49-F238E27FC236}">
                <a16:creationId xmlns:a16="http://schemas.microsoft.com/office/drawing/2014/main" id="{E0B90351-5124-1AE0-E53B-50E434FBB54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714" y="2098148"/>
            <a:ext cx="8972376" cy="430535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E73846-9A81-887D-E0F5-5EC201177A6F}"/>
              </a:ext>
            </a:extLst>
          </p:cNvPr>
          <p:cNvSpPr/>
          <p:nvPr/>
        </p:nvSpPr>
        <p:spPr>
          <a:xfrm>
            <a:off x="169714" y="2098148"/>
            <a:ext cx="8805610" cy="4313695"/>
          </a:xfrm>
          <a:prstGeom prst="rect">
            <a:avLst/>
          </a:prstGeom>
          <a:solidFill>
            <a:schemeClr val="bg1">
              <a:lumMod val="95000"/>
              <a:alpha val="4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E059EB0-2D5D-D90C-72B5-369D6FA1B7BC}"/>
              </a:ext>
            </a:extLst>
          </p:cNvPr>
          <p:cNvSpPr/>
          <p:nvPr/>
        </p:nvSpPr>
        <p:spPr>
          <a:xfrm>
            <a:off x="7538435" y="1832109"/>
            <a:ext cx="4362853" cy="4762846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2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BA2C787-98AA-A4E8-45F3-08930377CBCE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La cybersécurité</a:t>
            </a:r>
            <a:endParaRPr lang="en-GB" sz="1600" b="1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cxnSp>
        <p:nvCxnSpPr>
          <p:cNvPr id="8" name="Connecteur : en angle 7">
            <a:extLst>
              <a:ext uri="{FF2B5EF4-FFF2-40B4-BE49-F238E27FC236}">
                <a16:creationId xmlns:a16="http://schemas.microsoft.com/office/drawing/2014/main" id="{0ADDB510-A4E3-333A-4FF3-FBFAFED7D41A}"/>
              </a:ext>
            </a:extLst>
          </p:cNvPr>
          <p:cNvCxnSpPr>
            <a:cxnSpLocks/>
            <a:endCxn id="9" idx="2"/>
          </p:cNvCxnSpPr>
          <p:nvPr/>
        </p:nvCxnSpPr>
        <p:spPr>
          <a:xfrm flipV="1">
            <a:off x="3659091" y="3004719"/>
            <a:ext cx="6065304" cy="1885841"/>
          </a:xfrm>
          <a:prstGeom prst="bentConnector2">
            <a:avLst/>
          </a:prstGeom>
          <a:ln w="19050">
            <a:solidFill>
              <a:schemeClr val="bg1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Image 8">
            <a:extLst>
              <a:ext uri="{FF2B5EF4-FFF2-40B4-BE49-F238E27FC236}">
                <a16:creationId xmlns:a16="http://schemas.microsoft.com/office/drawing/2014/main" id="{7481DF0B-0051-1CA1-1796-476D52D851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3573" y="2171087"/>
            <a:ext cx="4001644" cy="833632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AE5B1206-9467-D475-2397-D62C773308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4566" y="1823292"/>
            <a:ext cx="3347210" cy="4771663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190A6438-89CB-1AB1-A128-28A742583995}"/>
              </a:ext>
            </a:extLst>
          </p:cNvPr>
          <p:cNvSpPr/>
          <p:nvPr/>
        </p:nvSpPr>
        <p:spPr>
          <a:xfrm>
            <a:off x="7723572" y="6110274"/>
            <a:ext cx="2183907" cy="2358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933" i="1" dirty="0">
                <a:solidFill>
                  <a:schemeClr val="bg1"/>
                </a:solidFill>
              </a:rPr>
              <a:t>Certificat CNPP - exemple INitium-I </a:t>
            </a:r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6D0CDCA2-9D2B-3AA4-4C21-66262A7FA85A}"/>
              </a:ext>
            </a:extLst>
          </p:cNvPr>
          <p:cNvSpPr txBox="1"/>
          <p:nvPr/>
        </p:nvSpPr>
        <p:spPr>
          <a:xfrm>
            <a:off x="7723573" y="4037301"/>
            <a:ext cx="4001644" cy="1570238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>
            <a:spAutoFit/>
          </a:bodyPr>
          <a:lstStyle/>
          <a:p>
            <a:pPr marL="228594" indent="-228594" algn="just">
              <a:buFont typeface="Wingdings" panose="05000000000000000000" pitchFamily="2" charset="2"/>
              <a:buChar char="§"/>
            </a:pPr>
            <a:r>
              <a:rPr lang="fr-FR" sz="1067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Authentification forte des utilisateurs, </a:t>
            </a:r>
          </a:p>
          <a:p>
            <a:pPr marL="228594" indent="-228594" algn="just">
              <a:buFont typeface="Wingdings" panose="05000000000000000000" pitchFamily="2" charset="2"/>
              <a:buChar char="§"/>
            </a:pPr>
            <a:r>
              <a:rPr lang="fr-FR" sz="1067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Cryptage des données des ECS et CMSI, </a:t>
            </a:r>
          </a:p>
          <a:p>
            <a:pPr marL="228594" indent="-228594" algn="just">
              <a:buFont typeface="Wingdings" panose="05000000000000000000" pitchFamily="2" charset="2"/>
              <a:buChar char="§"/>
            </a:pPr>
            <a:r>
              <a:rPr lang="fr-FR" sz="1067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Vérification d’intégrité, </a:t>
            </a:r>
          </a:p>
          <a:p>
            <a:pPr marL="228594" indent="-228594" algn="just">
              <a:buFont typeface="Wingdings" panose="05000000000000000000" pitchFamily="2" charset="2"/>
              <a:buChar char="§"/>
            </a:pPr>
            <a:r>
              <a:rPr lang="fr-FR" sz="1067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Vérification de signatures numériques pour la validation des mises à jour logicielles, </a:t>
            </a:r>
          </a:p>
          <a:p>
            <a:pPr algn="just"/>
            <a:endParaRPr lang="fr-FR" sz="1067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/>
            <a:r>
              <a:rPr lang="fr-FR" sz="1067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Certificats numériques validés et édités par un laboratoire indépendant, (CNPP) basé sur la spécification technique « CNPP DPMES DEC », ou équivalent. </a:t>
            </a:r>
            <a:endParaRPr lang="fr-FR" sz="1067" dirty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2B64DE5-7906-05C2-87BF-5D55947254C3}"/>
              </a:ext>
            </a:extLst>
          </p:cNvPr>
          <p:cNvGrpSpPr/>
          <p:nvPr/>
        </p:nvGrpSpPr>
        <p:grpSpPr>
          <a:xfrm>
            <a:off x="455187" y="2245552"/>
            <a:ext cx="3550035" cy="4100620"/>
            <a:chOff x="1183155" y="2314775"/>
            <a:chExt cx="3550035" cy="4100620"/>
          </a:xfrm>
        </p:grpSpPr>
        <p:sp>
          <p:nvSpPr>
            <p:cNvPr id="14" name="Ellipse 13">
              <a:extLst>
                <a:ext uri="{FF2B5EF4-FFF2-40B4-BE49-F238E27FC236}">
                  <a16:creationId xmlns:a16="http://schemas.microsoft.com/office/drawing/2014/main" id="{720F28EA-5D49-1885-937C-EEF8374E9796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1303271" y="2897932"/>
              <a:ext cx="2898650" cy="2897639"/>
            </a:xfrm>
            <a:prstGeom prst="ellipse">
              <a:avLst/>
            </a:prstGeom>
            <a:noFill/>
            <a:ln w="25400">
              <a:solidFill>
                <a:schemeClr val="bg1"/>
              </a:solidFill>
              <a:prstDash val="sysDot"/>
            </a:ln>
            <a:effectLst>
              <a:outerShdw blurRad="50800" dist="50800" dir="5400000" algn="ctr" rotWithShape="0">
                <a:schemeClr val="bg1"/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sz="2400"/>
            </a:p>
          </p:txBody>
        </p:sp>
        <p:pic>
          <p:nvPicPr>
            <p:cNvPr id="15" name="Image 14">
              <a:extLst>
                <a:ext uri="{FF2B5EF4-FFF2-40B4-BE49-F238E27FC236}">
                  <a16:creationId xmlns:a16="http://schemas.microsoft.com/office/drawing/2014/main" id="{A3D61DE8-97FD-E313-C50D-5ED0785E1D0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358478" y="3311304"/>
              <a:ext cx="1374712" cy="2146228"/>
            </a:xfrm>
            <a:prstGeom prst="rect">
              <a:avLst/>
            </a:prstGeom>
          </p:spPr>
        </p:pic>
        <p:pic>
          <p:nvPicPr>
            <p:cNvPr id="16" name="Image 15">
              <a:extLst>
                <a:ext uri="{FF2B5EF4-FFF2-40B4-BE49-F238E27FC236}">
                  <a16:creationId xmlns:a16="http://schemas.microsoft.com/office/drawing/2014/main" id="{A807F825-64EB-CC3B-DD9F-8F89ADC2FE4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37"/>
            <a:stretch/>
          </p:blipFill>
          <p:spPr>
            <a:xfrm>
              <a:off x="1266495" y="4706444"/>
              <a:ext cx="1374712" cy="1708951"/>
            </a:xfrm>
            <a:prstGeom prst="rect">
              <a:avLst/>
            </a:prstGeom>
          </p:spPr>
        </p:pic>
        <p:pic>
          <p:nvPicPr>
            <p:cNvPr id="17" name="Image 16">
              <a:extLst>
                <a:ext uri="{FF2B5EF4-FFF2-40B4-BE49-F238E27FC236}">
                  <a16:creationId xmlns:a16="http://schemas.microsoft.com/office/drawing/2014/main" id="{DF0CF899-5190-F403-D2DF-1CF7BB68E3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clrChange>
                <a:clrFrom>
                  <a:srgbClr val="FEFEFE"/>
                </a:clrFrom>
                <a:clrTo>
                  <a:srgbClr val="FEFEFE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3155" y="2314775"/>
              <a:ext cx="1374711" cy="17203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2731623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7FE1164A-D3B2-DA54-0061-A61A1721596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908" y="2051797"/>
            <a:ext cx="2630907" cy="3711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ED0F2D31-8B20-A929-D321-B3514CB6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75096-6367-4A46-9B35-1C341654C780}" type="slidenum">
              <a:rPr lang="en-US" smtClean="0"/>
              <a:t>9</a:t>
            </a:fld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E017B73-A617-6E97-33D6-814CAF835694}"/>
              </a:ext>
            </a:extLst>
          </p:cNvPr>
          <p:cNvSpPr/>
          <p:nvPr/>
        </p:nvSpPr>
        <p:spPr>
          <a:xfrm>
            <a:off x="164610" y="667901"/>
            <a:ext cx="8063333" cy="416011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defTabSz="1219140">
              <a:lnSpc>
                <a:spcPct val="150000"/>
              </a:lnSpc>
            </a:pPr>
            <a:r>
              <a:rPr lang="fr-FR" sz="1600" b="1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Le profil environnemental produit – Pep Eco Passeport</a:t>
            </a:r>
            <a:r>
              <a:rPr lang="fr-FR" sz="1600" b="1" baseline="30000" dirty="0">
                <a:solidFill>
                  <a:schemeClr val="accent1">
                    <a:lumMod val="75000"/>
                  </a:schemeClr>
                </a:solidFill>
                <a:latin typeface="Arial"/>
              </a:rPr>
              <a:t>®</a:t>
            </a:r>
            <a:endParaRPr lang="en-GB" sz="1600" b="1" baseline="30000" dirty="0">
              <a:solidFill>
                <a:schemeClr val="accent1">
                  <a:lumMod val="75000"/>
                </a:schemeClr>
              </a:solidFill>
              <a:latin typeface="Arial"/>
            </a:endParaRP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1027BC34-44E9-DFE3-4820-7B6F102D96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4475" y="2051797"/>
            <a:ext cx="2869763" cy="3711272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82C4C44D-446B-E729-98F8-B14C8DE0B0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43786" y="2051797"/>
            <a:ext cx="3381429" cy="885360"/>
          </a:xfrm>
          <a:prstGeom prst="rect">
            <a:avLst/>
          </a:prstGeo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</p:pic>
      <p:cxnSp>
        <p:nvCxnSpPr>
          <p:cNvPr id="11" name="Connecteur : en angle 10">
            <a:extLst>
              <a:ext uri="{FF2B5EF4-FFF2-40B4-BE49-F238E27FC236}">
                <a16:creationId xmlns:a16="http://schemas.microsoft.com/office/drawing/2014/main" id="{0D485D60-16B6-EB2E-9B35-64E8BD8FC3E0}"/>
              </a:ext>
            </a:extLst>
          </p:cNvPr>
          <p:cNvCxnSpPr>
            <a:cxnSpLocks/>
            <a:stCxn id="7" idx="3"/>
            <a:endCxn id="8" idx="2"/>
          </p:cNvCxnSpPr>
          <p:nvPr/>
        </p:nvCxnSpPr>
        <p:spPr>
          <a:xfrm flipV="1">
            <a:off x="6884238" y="2937157"/>
            <a:ext cx="3150263" cy="970276"/>
          </a:xfrm>
          <a:prstGeom prst="bentConnector2">
            <a:avLst/>
          </a:prstGeom>
          <a:ln w="19050">
            <a:solidFill>
              <a:schemeClr val="accent6">
                <a:lumMod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1">
            <a:extLst>
              <a:ext uri="{FF2B5EF4-FFF2-40B4-BE49-F238E27FC236}">
                <a16:creationId xmlns:a16="http://schemas.microsoft.com/office/drawing/2014/main" id="{D07C488F-F38E-14B0-F6F7-5434A3CC8D8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609" y="100265"/>
            <a:ext cx="8977480" cy="699262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Gamme 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IN</a:t>
            </a:r>
            <a:r>
              <a:rPr kumimoji="0" lang="fr-FR" sz="2400" b="1" i="0" u="none" strike="noStrike" kern="1200" cap="all" spc="0" normalizeH="0" baseline="0" noProof="0" dirty="0">
                <a:ln>
                  <a:noFill/>
                </a:ln>
                <a:solidFill>
                  <a:srgbClr val="0067B1"/>
                </a:solidFill>
                <a:effectLst/>
                <a:uLnTx/>
                <a:uFillTx/>
                <a:latin typeface="Arial" panose="020B0604020202020204"/>
                <a:ea typeface="+mj-ea"/>
                <a:cs typeface="+mj-cs"/>
              </a:rPr>
              <a:t>FLUENCE</a:t>
            </a:r>
            <a:endParaRPr lang="fr-FR" sz="2400" noProof="0" dirty="0"/>
          </a:p>
        </p:txBody>
      </p:sp>
    </p:spTree>
    <p:extLst>
      <p:ext uri="{BB962C8B-B14F-4D97-AF65-F5344CB8AC3E}">
        <p14:creationId xmlns:p14="http://schemas.microsoft.com/office/powerpoint/2010/main" val="2377302583"/>
      </p:ext>
    </p:extLst>
  </p:cSld>
  <p:clrMapOvr>
    <a:masterClrMapping/>
  </p:clrMapOvr>
</p:sld>
</file>

<file path=ppt/theme/theme1.xml><?xml version="1.0" encoding="utf-8"?>
<a:theme xmlns:a="http://schemas.openxmlformats.org/drawingml/2006/main" name="Chubb-Dec22">
  <a:themeElements>
    <a:clrScheme name="Chubb-test-dec22">
      <a:dk1>
        <a:srgbClr val="000000"/>
      </a:dk1>
      <a:lt1>
        <a:srgbClr val="FFFFFF"/>
      </a:lt1>
      <a:dk2>
        <a:srgbClr val="0067B1"/>
      </a:dk2>
      <a:lt2>
        <a:srgbClr val="FFFFFF"/>
      </a:lt2>
      <a:accent1>
        <a:srgbClr val="0067B1"/>
      </a:accent1>
      <a:accent2>
        <a:srgbClr val="97CDE1"/>
      </a:accent2>
      <a:accent3>
        <a:srgbClr val="C3C3C7"/>
      </a:accent3>
      <a:accent4>
        <a:srgbClr val="868686"/>
      </a:accent4>
      <a:accent5>
        <a:srgbClr val="F92745"/>
      </a:accent5>
      <a:accent6>
        <a:srgbClr val="1DB390"/>
      </a:accent6>
      <a:hlink>
        <a:srgbClr val="FF9900"/>
      </a:hlink>
      <a:folHlink>
        <a:srgbClr val="F9274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100" dirty="0" err="1" smtClean="0"/>
        </a:defPPr>
      </a:lstStyle>
    </a:txDef>
  </a:objectDefaults>
  <a:extraClrSchemeLst/>
  <a:custClrLst>
    <a:custClr name="Chubb blue">
      <a:srgbClr val="0067B1"/>
    </a:custClr>
    <a:custClr name="Innovation blue">
      <a:srgbClr val="00A0E4"/>
    </a:custClr>
    <a:custClr name="Fire red">
      <a:srgbClr val="F92745"/>
    </a:custClr>
    <a:custClr name="ESG green">
      <a:srgbClr val="1DB390"/>
    </a:custClr>
    <a:custClr name="Security grey">
      <a:srgbClr val="868686"/>
    </a:custClr>
    <a:custClr name="People orange">
      <a:srgbClr val="FF9900"/>
    </a:custClr>
    <a:custClr name="Vision+ green">
      <a:srgbClr val="58B031"/>
    </a:custClr>
    <a:custClr name="Soft blue">
      <a:srgbClr val="97CDE1"/>
    </a:custClr>
    <a:custClr name="Yellow">
      <a:srgbClr val="F6CB46"/>
    </a:custClr>
    <a:custClr name="Soft grey">
      <a:srgbClr val="C3C3C7"/>
    </a:custClr>
    <a:custClr name="Seafoam">
      <a:srgbClr val="6BCC94"/>
    </a:custClr>
    <a:custClr name="Nude">
      <a:srgbClr val="E5CFBF"/>
    </a:custClr>
  </a:custClrLst>
  <a:extLst>
    <a:ext uri="{05A4C25C-085E-4340-85A3-A5531E510DB2}">
      <thm15:themeFamily xmlns:thm15="http://schemas.microsoft.com/office/thememl/2012/main" name="Romola-v1" id="{6F026CD1-82BA-4210-AA95-7C51B50889F2}" vid="{F145A1CA-3500-4D7F-B498-3DD93CC30CE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7F5F79FD40890418D173EADE56663CE" ma:contentTypeVersion="5" ma:contentTypeDescription="Create a new document." ma:contentTypeScope="" ma:versionID="cfcc69ccfadad6c7c1c333353d200e24">
  <xsd:schema xmlns:xsd="http://www.w3.org/2001/XMLSchema" xmlns:xs="http://www.w3.org/2001/XMLSchema" xmlns:p="http://schemas.microsoft.com/office/2006/metadata/properties" xmlns:ns2="ecfcf0ff-33bf-4653-9ae6-c53b66a5ae04" xmlns:ns3="e99d313c-3ad2-4e01-a8ae-9ecb7ccb83e6" xmlns:ns4="cf01652b-2804-432b-a929-7142549b4ccb" xmlns:ns5="5ca74ee1-336a-4c0a-9b47-8403515742a9" targetNamespace="http://schemas.microsoft.com/office/2006/metadata/properties" ma:root="true" ma:fieldsID="a787e04d9dd976ddb2ddacc1d3050edc" ns2:_="" ns3:_="" ns4:_="" ns5:_="">
    <xsd:import namespace="ecfcf0ff-33bf-4653-9ae6-c53b66a5ae04"/>
    <xsd:import namespace="e99d313c-3ad2-4e01-a8ae-9ecb7ccb83e6"/>
    <xsd:import namespace="cf01652b-2804-432b-a929-7142549b4ccb"/>
    <xsd:import namespace="5ca74ee1-336a-4c0a-9b47-8403515742a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LengthInSeconds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Location" minOccurs="0"/>
                <xsd:element ref="ns4:lcf76f155ced4ddcb4097134ff3c332f" minOccurs="0"/>
                <xsd:element ref="ns5:TaxCatchAll" minOccurs="0"/>
                <xsd:element ref="ns4: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cfcf0ff-33bf-4653-9ae6-c53b66a5ae0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LengthInSeconds" ma:index="10" nillable="true" ma:displayName="Length (seconds)" ma:internalName="MediaLengthInSeconds" ma:readOnly="true">
      <xsd:simpleType>
        <xsd:restriction base="dms:Unknown"/>
      </xsd:simpleType>
    </xsd:element>
    <xsd:element name="MediaServiceAutoTags" ma:index="11" nillable="true" ma:displayName="Tags" ma:internalName="MediaServiceAutoTags" ma:readOnly="true">
      <xsd:simpleType>
        <xsd:restriction base="dms:Text"/>
      </xsd:simple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AutoKeyPoints" ma:index="18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9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20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9d313c-3ad2-4e01-a8ae-9ecb7ccb83e6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f01652b-2804-432b-a929-7142549b4ccb" elementFormDefault="qualified">
    <xsd:import namespace="http://schemas.microsoft.com/office/2006/documentManagement/types"/>
    <xsd:import namespace="http://schemas.microsoft.com/office/infopath/2007/PartnerControls"/>
    <xsd:element name="lcf76f155ced4ddcb4097134ff3c332f" ma:index="22" nillable="true" ma:taxonomy="true" ma:internalName="lcf76f155ced4ddcb4097134ff3c332f" ma:taxonomyFieldName="MediaServiceImageTags" ma:displayName="Image Tags" ma:readOnly="false" ma:fieldId="{5cf76f15-5ced-4ddc-b409-7134ff3c332f}" ma:taxonomyMulti="true" ma:sspId="c492c26d-c709-4b13-843e-cf74e547853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Date" ma:index="24" nillable="true" ma:displayName="Date" ma:format="DateOnly" ma:internalName="Date">
      <xsd:simpleType>
        <xsd:restriction base="dms:DateTim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ca74ee1-336a-4c0a-9b47-8403515742a9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140751bc-5e07-48e0-8a1a-9c532aa10e67}" ma:internalName="TaxCatchAll" ma:showField="CatchAllData" ma:web="5ca74ee1-336a-4c0a-9b47-8403515742a9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f01652b-2804-432b-a929-7142549b4ccb">
      <Terms xmlns="http://schemas.microsoft.com/office/infopath/2007/PartnerControls"/>
    </lcf76f155ced4ddcb4097134ff3c332f>
    <TaxCatchAll xmlns="5ca74ee1-336a-4c0a-9b47-8403515742a9" xsi:nil="true"/>
    <Date xmlns="cf01652b-2804-432b-a929-7142549b4ccb" xsi:nil="true"/>
  </documentManagement>
</p:properties>
</file>

<file path=customXml/itemProps1.xml><?xml version="1.0" encoding="utf-8"?>
<ds:datastoreItem xmlns:ds="http://schemas.openxmlformats.org/officeDocument/2006/customXml" ds:itemID="{C760B128-635C-48C7-BE07-2C8F723EEB1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F68286A-DF05-49E5-8CCC-C0F96C0418CE}">
  <ds:schemaRefs>
    <ds:schemaRef ds:uri="5ca74ee1-336a-4c0a-9b47-8403515742a9"/>
    <ds:schemaRef ds:uri="cf01652b-2804-432b-a929-7142549b4ccb"/>
    <ds:schemaRef ds:uri="e99d313c-3ad2-4e01-a8ae-9ecb7ccb83e6"/>
    <ds:schemaRef ds:uri="ecfcf0ff-33bf-4653-9ae6-c53b66a5ae04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8638B464-7790-43F9-AC6A-719577FD564E}">
  <ds:schemaRefs>
    <ds:schemaRef ds:uri="http://schemas.microsoft.com/office/2006/documentManagement/types"/>
    <ds:schemaRef ds:uri="e99d313c-3ad2-4e01-a8ae-9ecb7ccb83e6"/>
    <ds:schemaRef ds:uri="http://purl.org/dc/elements/1.1/"/>
    <ds:schemaRef ds:uri="http://schemas.microsoft.com/office/infopath/2007/PartnerControls"/>
    <ds:schemaRef ds:uri="http://schemas.openxmlformats.org/package/2006/metadata/core-properties"/>
    <ds:schemaRef ds:uri="ecfcf0ff-33bf-4653-9ae6-c53b66a5ae04"/>
    <ds:schemaRef ds:uri="http://schemas.microsoft.com/office/2006/metadata/properties"/>
    <ds:schemaRef ds:uri="http://purl.org/dc/terms/"/>
    <ds:schemaRef ds:uri="5ca74ee1-336a-4c0a-9b47-8403515742a9"/>
    <ds:schemaRef ds:uri="cf01652b-2804-432b-a929-7142549b4cc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Romola-v1</Template>
  <TotalTime>683</TotalTime>
  <Words>4043</Words>
  <Application>Microsoft Office PowerPoint</Application>
  <PresentationFormat>Grand écran</PresentationFormat>
  <Paragraphs>861</Paragraphs>
  <Slides>74</Slides>
  <Notes>7</Notes>
  <HiddenSlides>15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74</vt:i4>
      </vt:variant>
    </vt:vector>
  </HeadingPairs>
  <TitlesOfParts>
    <vt:vector size="82" baseType="lpstr">
      <vt:lpstr>Arial</vt:lpstr>
      <vt:lpstr>Calibri</vt:lpstr>
      <vt:lpstr>Courier New</vt:lpstr>
      <vt:lpstr>HelveticaNeueLT Pro 47 LtCn</vt:lpstr>
      <vt:lpstr>HelveticaNeueLTPro-LtCn</vt:lpstr>
      <vt:lpstr>Times New Roman</vt:lpstr>
      <vt:lpstr>Wingdings</vt:lpstr>
      <vt:lpstr>Chubb-Dec22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Optima Vision, unité d’aide à l’exploitation</vt:lpstr>
      <vt:lpstr>Optima Vision, unité d’aide à l’exploitation</vt:lpstr>
      <vt:lpstr>Optima Vision, unité d’aide à l’exploitation</vt:lpstr>
      <vt:lpstr>Optima Vision, unité d’aide à l’exploitation</vt:lpstr>
      <vt:lpstr>Optima Vision, unité d’aide à l’exploitation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Modernisation d’un système  de détection incendie</vt:lpstr>
      <vt:lpstr>Gamme INFLUENCE</vt:lpstr>
      <vt:lpstr>Gamme INFLUENCE</vt:lpstr>
      <vt:lpstr>Gamme INFLUENCE</vt:lpstr>
      <vt:lpstr>Gamme INFLUENCE</vt:lpstr>
      <vt:lpstr>Gamme INFLUENCE</vt:lpstr>
      <vt:lpstr>Gamme INFLUENCE</vt:lpstr>
      <vt:lpstr>Modernisation d’un système  de mise en sécurité incendie</vt:lpstr>
      <vt:lpstr>Gamme INFLUENCE</vt:lpstr>
      <vt:lpstr>Gamme INFLUENCE</vt:lpstr>
      <vt:lpstr>Développer nos  solutions incendie  d’aujourd’hui et de demain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Tony Batt</dc:creator>
  <cp:lastModifiedBy>Caron, Pierre Nicolas</cp:lastModifiedBy>
  <cp:revision>10</cp:revision>
  <dcterms:created xsi:type="dcterms:W3CDTF">2022-12-05T21:58:36Z</dcterms:created>
  <dcterms:modified xsi:type="dcterms:W3CDTF">2023-10-10T13:32:53Z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defa4170-0d19-0005-0004-bc88714345d2_Enabled">
    <vt:lpwstr>true</vt:lpwstr>
  </property>
  <property fmtid="{D5CDD505-2E9C-101B-9397-08002B2CF9AE}" pid="3" name="MSIP_Label_defa4170-0d19-0005-0004-bc88714345d2_SetDate">
    <vt:lpwstr>2022-12-07T11:58:46Z</vt:lpwstr>
  </property>
  <property fmtid="{D5CDD505-2E9C-101B-9397-08002B2CF9AE}" pid="4" name="MSIP_Label_defa4170-0d19-0005-0004-bc88714345d2_Method">
    <vt:lpwstr>Standard</vt:lpwstr>
  </property>
  <property fmtid="{D5CDD505-2E9C-101B-9397-08002B2CF9AE}" pid="5" name="MSIP_Label_defa4170-0d19-0005-0004-bc88714345d2_Name">
    <vt:lpwstr>defa4170-0d19-0005-0004-bc88714345d2</vt:lpwstr>
  </property>
  <property fmtid="{D5CDD505-2E9C-101B-9397-08002B2CF9AE}" pid="6" name="MSIP_Label_defa4170-0d19-0005-0004-bc88714345d2_SiteId">
    <vt:lpwstr>47995fc2-1f56-47ce-9137-a87caef4be74</vt:lpwstr>
  </property>
  <property fmtid="{D5CDD505-2E9C-101B-9397-08002B2CF9AE}" pid="7" name="MSIP_Label_defa4170-0d19-0005-0004-bc88714345d2_ActionId">
    <vt:lpwstr>4fe37767-5b88-4dda-8e4f-c01e49914e4a</vt:lpwstr>
  </property>
  <property fmtid="{D5CDD505-2E9C-101B-9397-08002B2CF9AE}" pid="8" name="MSIP_Label_defa4170-0d19-0005-0004-bc88714345d2_ContentBits">
    <vt:lpwstr>0</vt:lpwstr>
  </property>
  <property fmtid="{D5CDD505-2E9C-101B-9397-08002B2CF9AE}" pid="9" name="ContentTypeId">
    <vt:lpwstr>0x01010027F5F79FD40890418D173EADE56663CE</vt:lpwstr>
  </property>
  <property fmtid="{D5CDD505-2E9C-101B-9397-08002B2CF9AE}" pid="10" name="MediaServiceImageTags">
    <vt:lpwstr/>
  </property>
</Properties>
</file>